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8"/>
  </p:notesMasterIdLst>
  <p:sldIdLst>
    <p:sldId id="256" r:id="rId2"/>
    <p:sldId id="295" r:id="rId3"/>
    <p:sldId id="294" r:id="rId4"/>
    <p:sldId id="260" r:id="rId5"/>
    <p:sldId id="261" r:id="rId6"/>
    <p:sldId id="263" r:id="rId7"/>
    <p:sldId id="262" r:id="rId8"/>
    <p:sldId id="282" r:id="rId9"/>
    <p:sldId id="265" r:id="rId10"/>
    <p:sldId id="266" r:id="rId11"/>
    <p:sldId id="285" r:id="rId12"/>
    <p:sldId id="268" r:id="rId13"/>
    <p:sldId id="287" r:id="rId14"/>
    <p:sldId id="270" r:id="rId15"/>
    <p:sldId id="278" r:id="rId16"/>
    <p:sldId id="277" r:id="rId17"/>
    <p:sldId id="272" r:id="rId18"/>
    <p:sldId id="273" r:id="rId19"/>
    <p:sldId id="283" r:id="rId20"/>
    <p:sldId id="291" r:id="rId21"/>
    <p:sldId id="290" r:id="rId22"/>
    <p:sldId id="275" r:id="rId23"/>
    <p:sldId id="293" r:id="rId24"/>
    <p:sldId id="288" r:id="rId25"/>
    <p:sldId id="276" r:id="rId26"/>
    <p:sldId id="281" r:id="rId27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6067"/>
    <p:restoredTop sz="95199"/>
  </p:normalViewPr>
  <p:slideViewPr>
    <p:cSldViewPr snapToGrid="0">
      <p:cViewPr varScale="1">
        <p:scale>
          <a:sx n="71" d="100"/>
          <a:sy n="71" d="100"/>
        </p:scale>
        <p:origin x="176" y="12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4T16:19:48.748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1 24575,'9'0'0,"-5"0"0,0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3-02-14T16:19:51.647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1 0 24575,'5'0'0,"-1"0"0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A3E004-E190-3745-8D05-6A47649E902B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3E21AD-9638-EE41-A23F-51DF2688F53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105661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Boa tarde a todos !! </a:t>
            </a: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Agradeço disponibilidade de vocês mais uma vez e vamos iniciar nossa apresentação.   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 Todos vendo bem? ouvindo bem?)  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VMarket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eh uma plataforma </a:t>
            </a:r>
            <a:r>
              <a:rPr lang="pt-BR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completa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compras para o mercado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food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service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gostamos de frisar que eh um sistema que vai além da etapa da cotação, ele abrange todas as etapas necessárias para uma boa gestão de compras, 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999695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Tela de Produtos : </a:t>
            </a:r>
          </a:p>
          <a:p>
            <a:r>
              <a:rPr lang="pt-BR" dirty="0"/>
              <a:t>Norteada pela lista enviada, subimos os produtos respeitando as </a:t>
            </a:r>
            <a:r>
              <a:rPr lang="pt-BR" dirty="0" err="1"/>
              <a:t>secoes</a:t>
            </a:r>
            <a:r>
              <a:rPr lang="pt-BR" dirty="0"/>
              <a:t> e nomes (pode adicionar produtos, </a:t>
            </a:r>
            <a:r>
              <a:rPr lang="pt-BR" dirty="0" err="1"/>
              <a:t>secoes</a:t>
            </a:r>
            <a:r>
              <a:rPr lang="pt-BR" dirty="0"/>
              <a:t> ) a qualquer momento</a:t>
            </a:r>
          </a:p>
          <a:p>
            <a:endParaRPr lang="pt-BR" dirty="0"/>
          </a:p>
          <a:p>
            <a:r>
              <a:rPr lang="pt-BR" dirty="0"/>
              <a:t>Filtros para seu refino de busca, aqui filtramos a </a:t>
            </a:r>
            <a:r>
              <a:rPr lang="pt-BR" dirty="0" err="1"/>
              <a:t>secao</a:t>
            </a:r>
            <a:r>
              <a:rPr lang="pt-BR" dirty="0"/>
              <a:t> </a:t>
            </a:r>
            <a:r>
              <a:rPr lang="pt-BR" dirty="0" err="1"/>
              <a:t>proteina</a:t>
            </a:r>
            <a:r>
              <a:rPr lang="pt-BR" dirty="0"/>
              <a:t>, vem a lista em ordem alfabética, </a:t>
            </a:r>
          </a:p>
          <a:p>
            <a:endParaRPr lang="pt-BR" dirty="0"/>
          </a:p>
          <a:p>
            <a:r>
              <a:rPr lang="pt-BR" dirty="0"/>
              <a:t>1– coluna marca, onde atribui as preferencias e sinaliza quais itens aceita ou não marcas alternativas</a:t>
            </a:r>
          </a:p>
          <a:p>
            <a:r>
              <a:rPr lang="pt-BR" dirty="0"/>
              <a:t>2 – gramatura</a:t>
            </a:r>
          </a:p>
          <a:p>
            <a:r>
              <a:rPr lang="pt-BR" dirty="0"/>
              <a:t>3 -- posição de estoque e demanda de compra ( essa informação vem para a plataforma via link preenchido pelo estoquista ou chef de cozinha )</a:t>
            </a:r>
          </a:p>
          <a:p>
            <a:r>
              <a:rPr lang="pt-BR" dirty="0"/>
              <a:t>4 – as bolinhas coloridas com as inicias, são os fornecedores elegíveis para participar da cotação destes itens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985470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Uma vez o </a:t>
            </a:r>
            <a:r>
              <a:rPr lang="pt-BR" dirty="0" err="1"/>
              <a:t>botao</a:t>
            </a:r>
            <a:r>
              <a:rPr lang="pt-BR" dirty="0"/>
              <a:t> de </a:t>
            </a:r>
            <a:r>
              <a:rPr lang="pt-BR" dirty="0" err="1"/>
              <a:t>cotacao</a:t>
            </a:r>
            <a:r>
              <a:rPr lang="pt-BR" dirty="0"/>
              <a:t> acionado</a:t>
            </a:r>
          </a:p>
          <a:p>
            <a:endParaRPr lang="pt-BR" dirty="0"/>
          </a:p>
          <a:p>
            <a:r>
              <a:rPr lang="pt-BR" dirty="0"/>
              <a:t>o sistema notifica cada fornecedor via </a:t>
            </a:r>
            <a:r>
              <a:rPr lang="pt-BR" dirty="0" err="1"/>
              <a:t>whatsapp</a:t>
            </a:r>
            <a:endParaRPr lang="pt-BR" dirty="0"/>
          </a:p>
          <a:p>
            <a:r>
              <a:rPr lang="pt-BR" dirty="0"/>
              <a:t>mandando nominalmente o link para o preenchimento</a:t>
            </a:r>
          </a:p>
          <a:p>
            <a:endParaRPr lang="pt-BR" dirty="0"/>
          </a:p>
          <a:p>
            <a:r>
              <a:rPr lang="pt-BR" dirty="0" err="1"/>
              <a:t>obs</a:t>
            </a:r>
            <a:r>
              <a:rPr lang="pt-BR" dirty="0"/>
              <a:t> 1 - o link e enviado do numero </a:t>
            </a:r>
            <a:r>
              <a:rPr lang="pt-BR" dirty="0" err="1"/>
              <a:t>ja</a:t>
            </a:r>
            <a:r>
              <a:rPr lang="pt-BR" dirty="0"/>
              <a:t> utilizado na </a:t>
            </a:r>
            <a:r>
              <a:rPr lang="pt-BR" dirty="0" err="1"/>
              <a:t>operacao</a:t>
            </a:r>
            <a:r>
              <a:rPr lang="pt-BR" dirty="0"/>
              <a:t>, desta forma o fornecedor sabe a origem da mensagem</a:t>
            </a:r>
          </a:p>
          <a:p>
            <a:endParaRPr lang="pt-BR" dirty="0"/>
          </a:p>
          <a:p>
            <a:r>
              <a:rPr lang="pt-BR" dirty="0" err="1"/>
              <a:t>obs</a:t>
            </a:r>
            <a:r>
              <a:rPr lang="pt-BR" dirty="0"/>
              <a:t> 2 - o link e aberto </a:t>
            </a:r>
            <a:r>
              <a:rPr lang="pt-BR" dirty="0" err="1"/>
              <a:t>nao</a:t>
            </a:r>
            <a:r>
              <a:rPr lang="pt-BR" dirty="0"/>
              <a:t> requer </a:t>
            </a:r>
            <a:r>
              <a:rPr lang="pt-BR" dirty="0" err="1"/>
              <a:t>login</a:t>
            </a:r>
            <a:r>
              <a:rPr lang="pt-BR" dirty="0"/>
              <a:t> e senha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348346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fazendo um pequeno resumo do processo</a:t>
            </a:r>
          </a:p>
          <a:p>
            <a:endParaRPr lang="pt-BR" dirty="0"/>
          </a:p>
          <a:p>
            <a:r>
              <a:rPr lang="pt-BR" dirty="0"/>
              <a:t>1 - </a:t>
            </a:r>
            <a:r>
              <a:rPr lang="pt-BR" dirty="0" err="1"/>
              <a:t>Requisicao</a:t>
            </a:r>
            <a:r>
              <a:rPr lang="pt-BR" dirty="0"/>
              <a:t> as 8</a:t>
            </a:r>
          </a:p>
          <a:p>
            <a:r>
              <a:rPr lang="pt-BR" dirty="0"/>
              <a:t>2 - listas de demandas e abertura da </a:t>
            </a:r>
            <a:r>
              <a:rPr lang="pt-BR" dirty="0" err="1"/>
              <a:t>cotacao</a:t>
            </a:r>
            <a:r>
              <a:rPr lang="pt-BR" dirty="0"/>
              <a:t> as 9</a:t>
            </a:r>
          </a:p>
          <a:p>
            <a:r>
              <a:rPr lang="pt-BR" dirty="0"/>
              <a:t>3 - retorno das </a:t>
            </a:r>
            <a:r>
              <a:rPr lang="pt-BR" dirty="0" err="1"/>
              <a:t>condicoes</a:t>
            </a:r>
            <a:r>
              <a:rPr lang="pt-BR" dirty="0"/>
              <a:t> da </a:t>
            </a:r>
            <a:r>
              <a:rPr lang="pt-BR" dirty="0" err="1"/>
              <a:t>cotacao</a:t>
            </a:r>
            <a:r>
              <a:rPr lang="pt-BR" dirty="0"/>
              <a:t> ( tempo </a:t>
            </a:r>
            <a:r>
              <a:rPr lang="pt-BR" dirty="0" err="1"/>
              <a:t>medio</a:t>
            </a:r>
            <a:r>
              <a:rPr lang="pt-BR" dirty="0"/>
              <a:t> de 3 horas da plataforma ) </a:t>
            </a:r>
          </a:p>
          <a:p>
            <a:endParaRPr lang="pt-BR" dirty="0"/>
          </a:p>
          <a:p>
            <a:r>
              <a:rPr lang="pt-BR" dirty="0"/>
              <a:t>nesta tela, tem as ultimas </a:t>
            </a:r>
            <a:r>
              <a:rPr lang="pt-BR" dirty="0" err="1"/>
              <a:t>cotacoes</a:t>
            </a:r>
            <a:r>
              <a:rPr lang="pt-BR" dirty="0"/>
              <a:t>, e pegando com exemplo essa de </a:t>
            </a:r>
            <a:r>
              <a:rPr lang="pt-BR" dirty="0" err="1"/>
              <a:t>proteina</a:t>
            </a:r>
            <a:endParaRPr lang="pt-BR" dirty="0"/>
          </a:p>
          <a:p>
            <a:endParaRPr lang="pt-BR" dirty="0"/>
          </a:p>
          <a:p>
            <a:r>
              <a:rPr lang="pt-BR" dirty="0"/>
              <a:t>1 - 55 itens cotados / 54 compras ( compra </a:t>
            </a:r>
            <a:r>
              <a:rPr lang="pt-BR" dirty="0" err="1"/>
              <a:t>ja</a:t>
            </a:r>
            <a:r>
              <a:rPr lang="pt-BR" dirty="0"/>
              <a:t> efetivada )</a:t>
            </a:r>
          </a:p>
          <a:p>
            <a:r>
              <a:rPr lang="pt-BR" dirty="0"/>
              <a:t>2 - 89% taxa de resposta e aqui se visualiza quem respondeu ( seara, </a:t>
            </a:r>
            <a:r>
              <a:rPr lang="pt-BR" dirty="0" err="1"/>
              <a:t>Jbs</a:t>
            </a:r>
            <a:r>
              <a:rPr lang="pt-BR" dirty="0"/>
              <a:t> , os principais .. </a:t>
            </a:r>
            <a:r>
              <a:rPr lang="pt-BR" dirty="0" err="1"/>
              <a:t>etc</a:t>
            </a:r>
            <a:r>
              <a:rPr lang="pt-BR" dirty="0"/>
              <a:t> )</a:t>
            </a:r>
          </a:p>
          <a:p>
            <a:r>
              <a:rPr lang="pt-BR" dirty="0"/>
              <a:t>3 assim o cliente </a:t>
            </a:r>
            <a:r>
              <a:rPr lang="pt-BR" dirty="0" err="1"/>
              <a:t>ja</a:t>
            </a:r>
            <a:r>
              <a:rPr lang="pt-BR" dirty="0"/>
              <a:t> pode acessar os detalhes da </a:t>
            </a:r>
            <a:r>
              <a:rPr lang="pt-BR" dirty="0" err="1"/>
              <a:t>cotacao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949354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Mapa de </a:t>
            </a:r>
            <a:r>
              <a:rPr lang="pt-BR" dirty="0" err="1"/>
              <a:t>precos</a:t>
            </a:r>
            <a:r>
              <a:rPr lang="pt-BR" dirty="0"/>
              <a:t> </a:t>
            </a:r>
            <a:r>
              <a:rPr lang="pt-BR" dirty="0" err="1"/>
              <a:t>ja</a:t>
            </a:r>
            <a:r>
              <a:rPr lang="pt-BR" dirty="0"/>
              <a:t> consolidado</a:t>
            </a:r>
          </a:p>
          <a:p>
            <a:r>
              <a:rPr lang="pt-BR" dirty="0"/>
              <a:t>1 - prazos do </a:t>
            </a:r>
            <a:r>
              <a:rPr lang="pt-BR" dirty="0" err="1"/>
              <a:t>forncedor</a:t>
            </a:r>
            <a:endParaRPr lang="pt-BR" dirty="0"/>
          </a:p>
          <a:p>
            <a:r>
              <a:rPr lang="pt-BR" dirty="0"/>
              <a:t>2 - melhor preco identificado</a:t>
            </a:r>
          </a:p>
          <a:p>
            <a:r>
              <a:rPr lang="pt-BR" dirty="0"/>
              <a:t>3 - </a:t>
            </a:r>
            <a:r>
              <a:rPr lang="pt-BR" dirty="0" err="1"/>
              <a:t>observacao</a:t>
            </a:r>
            <a:r>
              <a:rPr lang="pt-BR" dirty="0"/>
              <a:t> dos produtos</a:t>
            </a:r>
          </a:p>
          <a:p>
            <a:r>
              <a:rPr lang="pt-BR" dirty="0"/>
              <a:t>4 - </a:t>
            </a:r>
            <a:r>
              <a:rPr lang="pt-BR" dirty="0" err="1"/>
              <a:t>qutdes</a:t>
            </a:r>
            <a:r>
              <a:rPr lang="pt-BR" dirty="0"/>
              <a:t> agrupadas ( se for o caso )</a:t>
            </a:r>
          </a:p>
          <a:p>
            <a:r>
              <a:rPr lang="pt-BR" dirty="0"/>
              <a:t>5 - </a:t>
            </a:r>
            <a:r>
              <a:rPr lang="pt-BR" dirty="0" err="1"/>
              <a:t>orientacao</a:t>
            </a:r>
            <a:r>
              <a:rPr lang="pt-BR" dirty="0"/>
              <a:t> do atingimento de pedido </a:t>
            </a:r>
            <a:r>
              <a:rPr lang="pt-BR" dirty="0" err="1"/>
              <a:t>minimo</a:t>
            </a:r>
            <a:r>
              <a:rPr lang="pt-BR" dirty="0"/>
              <a:t> por fornecedor</a:t>
            </a:r>
          </a:p>
          <a:p>
            <a:r>
              <a:rPr lang="pt-BR" dirty="0"/>
              <a:t>6 - tela para eventual ajuste dos </a:t>
            </a:r>
            <a:r>
              <a:rPr lang="pt-BR" dirty="0" err="1"/>
              <a:t>minimos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7895482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Com a compra efetivada na tela anterior</a:t>
            </a:r>
          </a:p>
          <a:p>
            <a:r>
              <a:rPr lang="pt-BR" dirty="0" err="1"/>
              <a:t>sao</a:t>
            </a:r>
            <a:r>
              <a:rPr lang="pt-BR" dirty="0"/>
              <a:t> disparadas as </a:t>
            </a:r>
            <a:r>
              <a:rPr lang="pt-BR" dirty="0" err="1"/>
              <a:t>notificacoes</a:t>
            </a:r>
            <a:r>
              <a:rPr lang="pt-BR" dirty="0"/>
              <a:t> de pedido (ordem de compra)</a:t>
            </a:r>
          </a:p>
          <a:p>
            <a:endParaRPr lang="pt-BR" dirty="0"/>
          </a:p>
          <a:p>
            <a:r>
              <a:rPr lang="pt-BR" dirty="0"/>
              <a:t>O Fornecedor recebe no Whatsapp, todas as </a:t>
            </a:r>
            <a:r>
              <a:rPr lang="pt-BR" dirty="0" err="1"/>
              <a:t>informacoes</a:t>
            </a:r>
            <a:r>
              <a:rPr lang="pt-BR" dirty="0"/>
              <a:t> organizadas por </a:t>
            </a:r>
            <a:r>
              <a:rPr lang="pt-BR" dirty="0" err="1"/>
              <a:t>cnpj</a:t>
            </a:r>
            <a:r>
              <a:rPr lang="pt-BR" dirty="0"/>
              <a:t> de cada escolha dos produtos.</a:t>
            </a:r>
          </a:p>
          <a:p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44903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Na tela de Meus Pedidos. todas as ordens de compras ficam organizadas por fornecedor, em ordem </a:t>
            </a:r>
            <a:r>
              <a:rPr lang="pt-BR" dirty="0" err="1"/>
              <a:t>cronologica</a:t>
            </a:r>
            <a:endParaRPr lang="pt-BR" dirty="0"/>
          </a:p>
          <a:p>
            <a:endParaRPr lang="pt-BR" dirty="0"/>
          </a:p>
          <a:p>
            <a:r>
              <a:rPr lang="pt-BR" dirty="0" err="1"/>
              <a:t>obs</a:t>
            </a:r>
            <a:r>
              <a:rPr lang="pt-BR" dirty="0"/>
              <a:t>: No caso de compra para </a:t>
            </a:r>
            <a:r>
              <a:rPr lang="pt-BR" dirty="0" err="1"/>
              <a:t>multiplos</a:t>
            </a:r>
            <a:r>
              <a:rPr lang="pt-BR" dirty="0"/>
              <a:t> </a:t>
            </a:r>
            <a:r>
              <a:rPr lang="pt-BR" dirty="0" err="1"/>
              <a:t>cnpjs</a:t>
            </a:r>
            <a:r>
              <a:rPr lang="pt-BR" dirty="0"/>
              <a:t>, o </a:t>
            </a:r>
            <a:r>
              <a:rPr lang="pt-BR" dirty="0" err="1"/>
              <a:t>login</a:t>
            </a:r>
            <a:r>
              <a:rPr lang="pt-BR" dirty="0"/>
              <a:t> matriz visualiza os pedidos de todos os </a:t>
            </a:r>
            <a:r>
              <a:rPr lang="pt-BR" dirty="0" err="1"/>
              <a:t>cnpjs</a:t>
            </a:r>
            <a:r>
              <a:rPr lang="pt-BR" dirty="0"/>
              <a:t>, e cada </a:t>
            </a:r>
            <a:r>
              <a:rPr lang="pt-BR" dirty="0" err="1"/>
              <a:t>cnpj</a:t>
            </a:r>
            <a:r>
              <a:rPr lang="pt-BR" dirty="0"/>
              <a:t> tem seu acesso individual para acessar os pedidos gerados pela central</a:t>
            </a:r>
          </a:p>
          <a:p>
            <a:endParaRPr lang="pt-BR" dirty="0"/>
          </a:p>
          <a:p>
            <a:r>
              <a:rPr lang="pt-BR" dirty="0"/>
              <a:t>Status dos pedidos :</a:t>
            </a:r>
          </a:p>
          <a:p>
            <a:r>
              <a:rPr lang="pt-BR" dirty="0"/>
              <a:t>1 - Realizado ( cinza )</a:t>
            </a:r>
          </a:p>
          <a:p>
            <a:r>
              <a:rPr lang="pt-BR" dirty="0"/>
              <a:t>2 - NF emitida ( amarelo ) visualiza Nota </a:t>
            </a:r>
            <a:r>
              <a:rPr lang="pt-BR" dirty="0" err="1"/>
              <a:t>eletronica</a:t>
            </a:r>
            <a:r>
              <a:rPr lang="pt-BR" dirty="0"/>
              <a:t> e </a:t>
            </a:r>
            <a:r>
              <a:rPr lang="pt-BR" dirty="0" err="1"/>
              <a:t>relatorio</a:t>
            </a:r>
            <a:r>
              <a:rPr lang="pt-BR" dirty="0"/>
              <a:t> de </a:t>
            </a:r>
            <a:r>
              <a:rPr lang="pt-BR" dirty="0" err="1"/>
              <a:t>divergencia</a:t>
            </a:r>
            <a:r>
              <a:rPr lang="pt-BR" dirty="0"/>
              <a:t> ( tem slide sobre isso em seguida )</a:t>
            </a:r>
          </a:p>
          <a:p>
            <a:r>
              <a:rPr lang="pt-BR" dirty="0"/>
              <a:t>3 - Pedido Conferido ( verde ) - Uma vez que a entrega foi feita, e o sistema permite via </a:t>
            </a:r>
            <a:r>
              <a:rPr lang="pt-BR" dirty="0" err="1"/>
              <a:t>app</a:t>
            </a:r>
            <a:r>
              <a:rPr lang="pt-BR" dirty="0"/>
              <a:t>, o </a:t>
            </a:r>
            <a:r>
              <a:rPr lang="pt-BR" dirty="0" err="1"/>
              <a:t>conferentista</a:t>
            </a:r>
            <a:r>
              <a:rPr lang="pt-BR" dirty="0"/>
              <a:t> realizar a conferencia, </a:t>
            </a:r>
            <a:r>
              <a:rPr lang="pt-BR" dirty="0" err="1"/>
              <a:t>inclsuive</a:t>
            </a:r>
            <a:r>
              <a:rPr lang="pt-BR" dirty="0"/>
              <a:t> </a:t>
            </a:r>
            <a:r>
              <a:rPr lang="pt-BR" dirty="0" err="1"/>
              <a:t>add</a:t>
            </a:r>
            <a:r>
              <a:rPr lang="pt-BR" dirty="0"/>
              <a:t> fotos e </a:t>
            </a:r>
            <a:r>
              <a:rPr lang="pt-BR" dirty="0" err="1"/>
              <a:t>observacoes</a:t>
            </a:r>
            <a:r>
              <a:rPr lang="pt-BR" dirty="0"/>
              <a:t> sobre a entrega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3736939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2 - NF emitida ( amarelo ) visualiza Nota </a:t>
            </a:r>
            <a:r>
              <a:rPr lang="pt-BR" dirty="0" err="1"/>
              <a:t>eletronica</a:t>
            </a:r>
            <a:r>
              <a:rPr lang="pt-BR" dirty="0"/>
              <a:t> e </a:t>
            </a:r>
            <a:r>
              <a:rPr lang="pt-BR" dirty="0" err="1"/>
              <a:t>relatorio</a:t>
            </a:r>
            <a:r>
              <a:rPr lang="pt-BR" dirty="0"/>
              <a:t> de </a:t>
            </a:r>
            <a:r>
              <a:rPr lang="pt-BR" dirty="0" err="1"/>
              <a:t>divergencia</a:t>
            </a:r>
            <a:r>
              <a:rPr lang="pt-BR" dirty="0"/>
              <a:t> ( tem slide sobre isso em seguida )</a:t>
            </a: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002487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visao</a:t>
            </a:r>
            <a:r>
              <a:rPr lang="pt-BR" dirty="0"/>
              <a:t> da </a:t>
            </a:r>
            <a:r>
              <a:rPr lang="pt-BR" dirty="0" err="1"/>
              <a:t>versao</a:t>
            </a:r>
            <a:r>
              <a:rPr lang="pt-BR" dirty="0"/>
              <a:t> </a:t>
            </a:r>
            <a:r>
              <a:rPr lang="pt-BR" dirty="0" err="1"/>
              <a:t>app</a:t>
            </a:r>
            <a:r>
              <a:rPr lang="pt-BR" dirty="0"/>
              <a:t>, telas de conferencia de pedido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0361255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Na tela de Meus Pedidos. todas as ordens de compras ficam organizadas por fornecedor, em ordem </a:t>
            </a:r>
            <a:r>
              <a:rPr lang="pt-BR" dirty="0" err="1"/>
              <a:t>cronologica</a:t>
            </a:r>
            <a:endParaRPr lang="pt-BR" dirty="0"/>
          </a:p>
          <a:p>
            <a:endParaRPr lang="pt-BR" dirty="0"/>
          </a:p>
          <a:p>
            <a:r>
              <a:rPr lang="pt-BR" dirty="0" err="1"/>
              <a:t>obs</a:t>
            </a:r>
            <a:r>
              <a:rPr lang="pt-BR" dirty="0"/>
              <a:t>: No caso de compra para </a:t>
            </a:r>
            <a:r>
              <a:rPr lang="pt-BR" dirty="0" err="1"/>
              <a:t>multiplos</a:t>
            </a:r>
            <a:r>
              <a:rPr lang="pt-BR" dirty="0"/>
              <a:t> </a:t>
            </a:r>
            <a:r>
              <a:rPr lang="pt-BR" dirty="0" err="1"/>
              <a:t>cnpjs</a:t>
            </a:r>
            <a:r>
              <a:rPr lang="pt-BR" dirty="0"/>
              <a:t>, o </a:t>
            </a:r>
            <a:r>
              <a:rPr lang="pt-BR" dirty="0" err="1"/>
              <a:t>login</a:t>
            </a:r>
            <a:r>
              <a:rPr lang="pt-BR" dirty="0"/>
              <a:t> matriz visualiza os pedidos de todos os </a:t>
            </a:r>
            <a:r>
              <a:rPr lang="pt-BR" dirty="0" err="1"/>
              <a:t>cnpjs</a:t>
            </a:r>
            <a:r>
              <a:rPr lang="pt-BR" dirty="0"/>
              <a:t>, e cada </a:t>
            </a:r>
            <a:r>
              <a:rPr lang="pt-BR" dirty="0" err="1"/>
              <a:t>cnpj</a:t>
            </a:r>
            <a:r>
              <a:rPr lang="pt-BR" dirty="0"/>
              <a:t> tem seu acesso individual para acessar os pedidos gerados pela central</a:t>
            </a:r>
          </a:p>
          <a:p>
            <a:endParaRPr lang="pt-BR" dirty="0"/>
          </a:p>
          <a:p>
            <a:r>
              <a:rPr lang="pt-BR" dirty="0"/>
              <a:t>Status dos pedidos :</a:t>
            </a:r>
          </a:p>
          <a:p>
            <a:r>
              <a:rPr lang="pt-BR" dirty="0"/>
              <a:t>1 - Realizado ( cinza )</a:t>
            </a:r>
          </a:p>
          <a:p>
            <a:r>
              <a:rPr lang="pt-BR" dirty="0"/>
              <a:t>2 - NF emitida ( amarelo ) visualiza Nota </a:t>
            </a:r>
            <a:r>
              <a:rPr lang="pt-BR" dirty="0" err="1"/>
              <a:t>eletronica</a:t>
            </a:r>
            <a:r>
              <a:rPr lang="pt-BR" dirty="0"/>
              <a:t> e </a:t>
            </a:r>
            <a:r>
              <a:rPr lang="pt-BR" dirty="0" err="1"/>
              <a:t>relatorio</a:t>
            </a:r>
            <a:r>
              <a:rPr lang="pt-BR" dirty="0"/>
              <a:t> de </a:t>
            </a:r>
            <a:r>
              <a:rPr lang="pt-BR" dirty="0" err="1"/>
              <a:t>divergencia</a:t>
            </a:r>
            <a:r>
              <a:rPr lang="pt-BR" dirty="0"/>
              <a:t> ( tem slide sobre isso em seguida )</a:t>
            </a:r>
          </a:p>
          <a:p>
            <a:r>
              <a:rPr lang="pt-BR" dirty="0"/>
              <a:t>3 - Pedido Conferido ( verde ) - Uma vez que a entrega foi feita, e o sistema permite via </a:t>
            </a:r>
            <a:r>
              <a:rPr lang="pt-BR" dirty="0" err="1"/>
              <a:t>app</a:t>
            </a:r>
            <a:r>
              <a:rPr lang="pt-BR" dirty="0"/>
              <a:t>, o </a:t>
            </a:r>
            <a:r>
              <a:rPr lang="pt-BR" dirty="0" err="1"/>
              <a:t>conferentista</a:t>
            </a:r>
            <a:r>
              <a:rPr lang="pt-BR" dirty="0"/>
              <a:t> realizar a conferencia, </a:t>
            </a:r>
            <a:r>
              <a:rPr lang="pt-BR" dirty="0" err="1"/>
              <a:t>inclsuive</a:t>
            </a:r>
            <a:r>
              <a:rPr lang="pt-BR" dirty="0"/>
              <a:t> </a:t>
            </a:r>
            <a:r>
              <a:rPr lang="pt-BR" dirty="0" err="1"/>
              <a:t>add</a:t>
            </a:r>
            <a:r>
              <a:rPr lang="pt-BR" dirty="0"/>
              <a:t> fotos e </a:t>
            </a:r>
            <a:r>
              <a:rPr lang="pt-BR" dirty="0" err="1"/>
              <a:t>observacoes</a:t>
            </a:r>
            <a:r>
              <a:rPr lang="pt-BR" dirty="0"/>
              <a:t> sobre a entrega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198268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err="1"/>
              <a:t>Relatorio</a:t>
            </a:r>
            <a:r>
              <a:rPr lang="pt-BR" dirty="0"/>
              <a:t> de ciclo - contagem / compra / saldo</a:t>
            </a:r>
          </a:p>
          <a:p>
            <a:r>
              <a:rPr lang="pt-BR" dirty="0" err="1"/>
              <a:t>q</a:t>
            </a:r>
            <a:r>
              <a:rPr lang="pt-BR" dirty="0"/>
              <a:t> exporta consumo </a:t>
            </a:r>
            <a:r>
              <a:rPr lang="pt-BR" dirty="0" err="1"/>
              <a:t>medio</a:t>
            </a:r>
            <a:r>
              <a:rPr lang="pt-BR" dirty="0"/>
              <a:t>, saldo financeiro do estoque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3037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AF22-741B-AFB7-9D9C-390166C19A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>
            <a:extLst>
              <a:ext uri="{FF2B5EF4-FFF2-40B4-BE49-F238E27FC236}">
                <a16:creationId xmlns:a16="http://schemas.microsoft.com/office/drawing/2014/main" id="{0F9EEBCB-3730-89BD-7DF0-44398B76886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A6CB3480-4CB9-D75A-B0E8-FEC3FDEDE0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Mapa de </a:t>
            </a:r>
            <a:r>
              <a:rPr lang="pt-BR" dirty="0" err="1"/>
              <a:t>precos</a:t>
            </a:r>
            <a:r>
              <a:rPr lang="pt-BR" dirty="0"/>
              <a:t> </a:t>
            </a:r>
            <a:r>
              <a:rPr lang="pt-BR" dirty="0" err="1"/>
              <a:t>ja</a:t>
            </a:r>
            <a:r>
              <a:rPr lang="pt-BR" dirty="0"/>
              <a:t> consolidado</a:t>
            </a:r>
          </a:p>
          <a:p>
            <a:r>
              <a:rPr lang="pt-BR" dirty="0"/>
              <a:t>1 - prazos do </a:t>
            </a:r>
            <a:r>
              <a:rPr lang="pt-BR" dirty="0" err="1"/>
              <a:t>forncedor</a:t>
            </a:r>
            <a:endParaRPr lang="pt-BR" dirty="0"/>
          </a:p>
          <a:p>
            <a:r>
              <a:rPr lang="pt-BR" dirty="0"/>
              <a:t>2 - melhor preco identificado</a:t>
            </a:r>
          </a:p>
          <a:p>
            <a:r>
              <a:rPr lang="pt-BR" dirty="0"/>
              <a:t>3 - </a:t>
            </a:r>
            <a:r>
              <a:rPr lang="pt-BR" dirty="0" err="1"/>
              <a:t>observacao</a:t>
            </a:r>
            <a:r>
              <a:rPr lang="pt-BR" dirty="0"/>
              <a:t> dos produtos</a:t>
            </a:r>
          </a:p>
          <a:p>
            <a:r>
              <a:rPr lang="pt-BR" dirty="0"/>
              <a:t>4 - </a:t>
            </a:r>
            <a:r>
              <a:rPr lang="pt-BR" dirty="0" err="1"/>
              <a:t>qutdes</a:t>
            </a:r>
            <a:r>
              <a:rPr lang="pt-BR" dirty="0"/>
              <a:t> agrupadas ( se for o caso )</a:t>
            </a:r>
          </a:p>
          <a:p>
            <a:r>
              <a:rPr lang="pt-BR" dirty="0"/>
              <a:t>5 - </a:t>
            </a:r>
            <a:r>
              <a:rPr lang="pt-BR" dirty="0" err="1"/>
              <a:t>orientacao</a:t>
            </a:r>
            <a:r>
              <a:rPr lang="pt-BR" dirty="0"/>
              <a:t> do atingimento de pedido </a:t>
            </a:r>
            <a:r>
              <a:rPr lang="pt-BR" dirty="0" err="1"/>
              <a:t>minimo</a:t>
            </a:r>
            <a:r>
              <a:rPr lang="pt-BR" dirty="0"/>
              <a:t> por fornecedor</a:t>
            </a:r>
          </a:p>
          <a:p>
            <a:r>
              <a:rPr lang="pt-BR" dirty="0"/>
              <a:t>6 - tela para eventual ajuste dos </a:t>
            </a:r>
            <a:r>
              <a:rPr lang="pt-BR" dirty="0" err="1"/>
              <a:t>minimos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D6B0951-087A-E64D-2882-04ED61CBE1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8433927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curva ABC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7009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Mapa de </a:t>
            </a:r>
            <a:r>
              <a:rPr lang="pt-BR" dirty="0" err="1"/>
              <a:t>precos</a:t>
            </a:r>
            <a:r>
              <a:rPr lang="pt-BR" dirty="0"/>
              <a:t> </a:t>
            </a:r>
            <a:r>
              <a:rPr lang="pt-BR" dirty="0" err="1"/>
              <a:t>ja</a:t>
            </a:r>
            <a:r>
              <a:rPr lang="pt-BR" dirty="0"/>
              <a:t> consolidado</a:t>
            </a:r>
          </a:p>
          <a:p>
            <a:r>
              <a:rPr lang="pt-BR" dirty="0"/>
              <a:t>1 - prazos do </a:t>
            </a:r>
            <a:r>
              <a:rPr lang="pt-BR" dirty="0" err="1"/>
              <a:t>forncedor</a:t>
            </a:r>
            <a:endParaRPr lang="pt-BR" dirty="0"/>
          </a:p>
          <a:p>
            <a:r>
              <a:rPr lang="pt-BR" dirty="0"/>
              <a:t>2 - melhor preco identificado</a:t>
            </a:r>
          </a:p>
          <a:p>
            <a:r>
              <a:rPr lang="pt-BR" dirty="0"/>
              <a:t>3 - </a:t>
            </a:r>
            <a:r>
              <a:rPr lang="pt-BR" dirty="0" err="1"/>
              <a:t>observacao</a:t>
            </a:r>
            <a:r>
              <a:rPr lang="pt-BR" dirty="0"/>
              <a:t> dos produtos</a:t>
            </a:r>
          </a:p>
          <a:p>
            <a:r>
              <a:rPr lang="pt-BR" dirty="0"/>
              <a:t>4 - </a:t>
            </a:r>
            <a:r>
              <a:rPr lang="pt-BR" dirty="0" err="1"/>
              <a:t>qutdes</a:t>
            </a:r>
            <a:r>
              <a:rPr lang="pt-BR" dirty="0"/>
              <a:t> agrupadas ( se for o caso )</a:t>
            </a:r>
          </a:p>
          <a:p>
            <a:r>
              <a:rPr lang="pt-BR" dirty="0"/>
              <a:t>5 - </a:t>
            </a:r>
            <a:r>
              <a:rPr lang="pt-BR" dirty="0" err="1"/>
              <a:t>orientacao</a:t>
            </a:r>
            <a:r>
              <a:rPr lang="pt-BR" dirty="0"/>
              <a:t> do atingimento de pedido </a:t>
            </a:r>
            <a:r>
              <a:rPr lang="pt-BR" dirty="0" err="1"/>
              <a:t>minimo</a:t>
            </a:r>
            <a:r>
              <a:rPr lang="pt-BR" dirty="0"/>
              <a:t> por fornecedor</a:t>
            </a:r>
          </a:p>
          <a:p>
            <a:r>
              <a:rPr lang="pt-BR" dirty="0"/>
              <a:t>6 - tela para eventual ajuste dos </a:t>
            </a:r>
            <a:r>
              <a:rPr lang="pt-BR" dirty="0" err="1"/>
              <a:t>minimos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1395726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etapas para </a:t>
            </a:r>
            <a:r>
              <a:rPr lang="pt-BR" dirty="0" err="1"/>
              <a:t>ativacao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6398074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Fluxo Sugerido de </a:t>
            </a:r>
            <a:r>
              <a:rPr lang="pt-BR" dirty="0" err="1"/>
              <a:t>utlizacao</a:t>
            </a:r>
            <a:r>
              <a:rPr lang="pt-BR" dirty="0"/>
              <a:t> 1 CNPJ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25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25155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Vamos começar a apresentar as telas do sistema, vou espelhar um usuario real, que já tem uso maduro na plataforma, E um usuario que compra para 1 CNPJ, lembrando que a plataforma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tb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pode realizar a compra para vários </a:t>
            </a:r>
            <a:r>
              <a:rPr lang="pt-BR" sz="18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CNPJs</a:t>
            </a:r>
            <a:r>
              <a:rPr lang="pt-BR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ao mesmo tempo</a:t>
            </a:r>
          </a:p>
          <a:p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 o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Dashboard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inicial, a primeira tela de acesso ao sistema, onde terão todos seus principais indicadores – Volume de compras, na plataforma, volume total de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NFs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Potencial econômico, cotações, pedidos 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solidFill>
                  <a:srgbClr val="000000"/>
                </a:solidFill>
                <a:effectLst/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Ponto de Obs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ervação: eventualmente o volume de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Nfs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pode ser maior, dado fato de alguma compra ( maquinário, reforma, ) não tenha passado pela plataforma, mas em regra geral temos 90% das compras em media por cliente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2649799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Seguindo, a compra de forma setorizada, e aqui esses setores, são os de vocês, a plataforma se molda a cada usuario, nos vamos subir 2 listas para a ativação a de fornecedores e de insumos, e geralmente as de insumo já vem com uma divisão de setores, onde a plataforma adota em seu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login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as suas nomenclaturas</a:t>
            </a:r>
          </a:p>
          <a:p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 fim aqui no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dashboard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tem </a:t>
            </a:r>
            <a:r>
              <a:rPr lang="pt-BR" sz="1800" dirty="0" err="1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tambem</a:t>
            </a:r>
            <a:r>
              <a:rPr lang="pt-BR" sz="18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 resumo das curvas ABC, visão produto e fornecedor para uma rápida leitura dos principais itens e fornecedores na compra</a:t>
            </a:r>
            <a:endParaRPr lang="pt-BR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1182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Tela de fornecedores</a:t>
            </a:r>
          </a:p>
          <a:p>
            <a:endParaRPr lang="pt-BR" dirty="0"/>
          </a:p>
          <a:p>
            <a:r>
              <a:rPr lang="pt-BR" dirty="0"/>
              <a:t>1 – Subimos sua base de fornecedores ( nome, contato do representante, telefone e </a:t>
            </a:r>
            <a:r>
              <a:rPr lang="pt-BR" dirty="0" err="1"/>
              <a:t>email</a:t>
            </a:r>
            <a:r>
              <a:rPr lang="pt-BR" dirty="0"/>
              <a:t> para ele receber as notificações ) e suas regras de negocio ( prazos )</a:t>
            </a:r>
          </a:p>
          <a:p>
            <a:endParaRPr lang="pt-BR" dirty="0"/>
          </a:p>
          <a:p>
            <a:r>
              <a:rPr lang="pt-BR" dirty="0"/>
              <a:t>2 – Adicionar novo fornecedor a qualquer momento ( um dos principais benefícios da plataforma e cotar com inúmeros fornecedores ), então uma vez que a plataforma otimiza o processo de cotação, a ideia e que busquem e adicionem novos fornecedores</a:t>
            </a:r>
          </a:p>
          <a:p>
            <a:endParaRPr lang="pt-BR" dirty="0"/>
          </a:p>
          <a:p>
            <a:r>
              <a:rPr lang="pt-BR" dirty="0"/>
              <a:t>3 – </a:t>
            </a:r>
            <a:r>
              <a:rPr lang="pt-BR" dirty="0" err="1"/>
              <a:t>Funcao</a:t>
            </a:r>
            <a:r>
              <a:rPr lang="pt-BR" dirty="0"/>
              <a:t> que hoje já esta disponível no RJ, a plataforma tem fornecedores parceiros que aprovam seu credito e passam a compor sua lista de fornecedores </a:t>
            </a:r>
            <a:r>
              <a:rPr lang="pt-BR" dirty="0" err="1"/>
              <a:t>tb</a:t>
            </a:r>
            <a:r>
              <a:rPr lang="pt-BR" dirty="0"/>
              <a:t>, isso em breve estará </a:t>
            </a:r>
            <a:r>
              <a:rPr lang="pt-BR" dirty="0" err="1"/>
              <a:t>tb</a:t>
            </a:r>
            <a:r>
              <a:rPr lang="pt-BR" dirty="0"/>
              <a:t> em sua </a:t>
            </a:r>
            <a:r>
              <a:rPr lang="pt-BR" dirty="0" err="1"/>
              <a:t>regiao</a:t>
            </a:r>
            <a:endParaRPr lang="pt-BR" dirty="0"/>
          </a:p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67322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Tela de Produtos : </a:t>
            </a:r>
          </a:p>
          <a:p>
            <a:r>
              <a:rPr lang="pt-BR" dirty="0"/>
              <a:t>Norteada pela lista enviada, subimos os produtos respeitando as </a:t>
            </a:r>
            <a:r>
              <a:rPr lang="pt-BR" dirty="0" err="1"/>
              <a:t>secoes</a:t>
            </a:r>
            <a:r>
              <a:rPr lang="pt-BR" dirty="0"/>
              <a:t> e nomes (pode adicionar produtos, </a:t>
            </a:r>
            <a:r>
              <a:rPr lang="pt-BR" dirty="0" err="1"/>
              <a:t>secoes</a:t>
            </a:r>
            <a:r>
              <a:rPr lang="pt-BR" dirty="0"/>
              <a:t> ) a qualquer momento</a:t>
            </a:r>
          </a:p>
          <a:p>
            <a:endParaRPr lang="pt-BR" dirty="0"/>
          </a:p>
          <a:p>
            <a:r>
              <a:rPr lang="pt-BR" dirty="0"/>
              <a:t>Filtros para seu refino de busca, aqui filtramos a </a:t>
            </a:r>
            <a:r>
              <a:rPr lang="pt-BR" dirty="0" err="1"/>
              <a:t>secao</a:t>
            </a:r>
            <a:r>
              <a:rPr lang="pt-BR" dirty="0"/>
              <a:t> </a:t>
            </a:r>
            <a:r>
              <a:rPr lang="pt-BR" dirty="0" err="1"/>
              <a:t>proteina</a:t>
            </a:r>
            <a:r>
              <a:rPr lang="pt-BR" dirty="0"/>
              <a:t>, vem a lista em ordem alfabética, </a:t>
            </a:r>
          </a:p>
          <a:p>
            <a:endParaRPr lang="pt-BR" dirty="0"/>
          </a:p>
          <a:p>
            <a:r>
              <a:rPr lang="pt-BR" dirty="0"/>
              <a:t>1– Detalhamento do produto ( editável para melhor </a:t>
            </a:r>
          </a:p>
          <a:p>
            <a:r>
              <a:rPr lang="pt-BR" dirty="0"/>
              <a:t>coluna marca, onde atribui as preferencias e sinaliza quais itens aceita ou não marcas alternativas</a:t>
            </a:r>
          </a:p>
          <a:p>
            <a:r>
              <a:rPr lang="pt-BR" dirty="0"/>
              <a:t>2 – gramatura</a:t>
            </a:r>
          </a:p>
          <a:p>
            <a:r>
              <a:rPr lang="pt-BR" dirty="0"/>
              <a:t>3 -- posição de estoque e demanda de compra ( essa informação vem para a plataforma via link preenchido pelo estoquista ou chef de cozinha ) ( vamos mostrar mais a frente</a:t>
            </a:r>
          </a:p>
          <a:p>
            <a:r>
              <a:rPr lang="pt-BR" dirty="0"/>
              <a:t>4 – as bolinhas coloridas com as inicias, são os fornecedores elegíveis para participar da cotação destes itens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029167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Outro perfil de produto – Exclusivo </a:t>
            </a:r>
          </a:p>
          <a:p>
            <a:endParaRPr lang="pt-BR" dirty="0"/>
          </a:p>
          <a:p>
            <a:r>
              <a:rPr lang="pt-BR" dirty="0"/>
              <a:t>Sinalizado com estrela, único fornecedor, preco referencia, este caso o pedido já e emitido diretamente sem </a:t>
            </a:r>
            <a:r>
              <a:rPr lang="pt-BR" dirty="0" err="1"/>
              <a:t>cotacao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4357094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Como os links </a:t>
            </a:r>
            <a:r>
              <a:rPr lang="pt-BR" dirty="0" err="1"/>
              <a:t>sao</a:t>
            </a:r>
            <a:r>
              <a:rPr lang="pt-BR" dirty="0"/>
              <a:t> disparados para os </a:t>
            </a:r>
            <a:r>
              <a:rPr lang="pt-BR" dirty="0" err="1"/>
              <a:t>responsaveis</a:t>
            </a:r>
            <a:r>
              <a:rPr lang="pt-BR" dirty="0"/>
              <a:t> pelo preenchimento, </a:t>
            </a:r>
          </a:p>
          <a:p>
            <a:endParaRPr lang="pt-BR" dirty="0"/>
          </a:p>
          <a:p>
            <a:r>
              <a:rPr lang="pt-BR" dirty="0"/>
              <a:t>via </a:t>
            </a:r>
            <a:r>
              <a:rPr lang="pt-BR" dirty="0" err="1"/>
              <a:t>email</a:t>
            </a:r>
            <a:r>
              <a:rPr lang="pt-BR" dirty="0"/>
              <a:t> e via </a:t>
            </a:r>
            <a:r>
              <a:rPr lang="pt-BR" dirty="0" err="1"/>
              <a:t>whatsapp</a:t>
            </a: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9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36701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as telas de preenchimento</a:t>
            </a:r>
          </a:p>
          <a:p>
            <a:endParaRPr lang="pt-BR" dirty="0"/>
          </a:p>
          <a:p>
            <a:r>
              <a:rPr lang="pt-BR" dirty="0"/>
              <a:t>1 - </a:t>
            </a:r>
            <a:r>
              <a:rPr lang="pt-BR" dirty="0" err="1"/>
              <a:t>visao</a:t>
            </a:r>
            <a:r>
              <a:rPr lang="pt-BR" dirty="0"/>
              <a:t> desktop</a:t>
            </a:r>
          </a:p>
          <a:p>
            <a:endParaRPr lang="pt-BR" dirty="0"/>
          </a:p>
          <a:p>
            <a:r>
              <a:rPr lang="pt-BR" dirty="0"/>
              <a:t>2 - </a:t>
            </a:r>
            <a:r>
              <a:rPr lang="pt-BR" dirty="0" err="1"/>
              <a:t>visao</a:t>
            </a:r>
            <a:r>
              <a:rPr lang="pt-BR" dirty="0"/>
              <a:t> mobile</a:t>
            </a:r>
          </a:p>
          <a:p>
            <a:endParaRPr lang="pt-BR" dirty="0"/>
          </a:p>
          <a:p>
            <a:r>
              <a:rPr lang="pt-BR" dirty="0"/>
              <a:t>esses links </a:t>
            </a:r>
            <a:r>
              <a:rPr lang="pt-BR" dirty="0" err="1"/>
              <a:t>sao</a:t>
            </a:r>
            <a:r>
              <a:rPr lang="pt-BR" dirty="0"/>
              <a:t> </a:t>
            </a:r>
            <a:r>
              <a:rPr lang="pt-BR" dirty="0" err="1"/>
              <a:t>personalizaveis</a:t>
            </a:r>
            <a:r>
              <a:rPr lang="pt-BR" dirty="0"/>
              <a:t>, pode ter apenas campo estoque ( caso do comprador definir demanda de compra ) </a:t>
            </a:r>
          </a:p>
          <a:p>
            <a:r>
              <a:rPr lang="pt-BR" dirty="0"/>
              <a:t>ou</a:t>
            </a:r>
          </a:p>
          <a:p>
            <a:r>
              <a:rPr lang="pt-BR" dirty="0"/>
              <a:t>campo estoque e demanda de compra ( onde o </a:t>
            </a:r>
            <a:r>
              <a:rPr lang="pt-BR" dirty="0" err="1"/>
              <a:t>responsavel</a:t>
            </a:r>
            <a:r>
              <a:rPr lang="pt-BR" dirty="0"/>
              <a:t> pelo preenchimento </a:t>
            </a:r>
            <a:r>
              <a:rPr lang="pt-BR" dirty="0" err="1"/>
              <a:t>ja</a:t>
            </a:r>
            <a:r>
              <a:rPr lang="pt-BR" dirty="0"/>
              <a:t> sugere a demanda )</a:t>
            </a:r>
          </a:p>
          <a:p>
            <a:r>
              <a:rPr lang="pt-BR" dirty="0"/>
              <a:t>e</a:t>
            </a:r>
          </a:p>
          <a:p>
            <a:r>
              <a:rPr lang="pt-BR" dirty="0"/>
              <a:t>uma </a:t>
            </a:r>
            <a:r>
              <a:rPr lang="pt-BR" dirty="0" err="1"/>
              <a:t>opcao</a:t>
            </a:r>
            <a:r>
              <a:rPr lang="pt-BR" dirty="0"/>
              <a:t> onde </a:t>
            </a:r>
            <a:r>
              <a:rPr lang="pt-BR" dirty="0" err="1"/>
              <a:t>ja</a:t>
            </a:r>
            <a:r>
              <a:rPr lang="pt-BR" dirty="0"/>
              <a:t> fica estabelecido no sistema uma demanda </a:t>
            </a:r>
            <a:r>
              <a:rPr lang="pt-BR" dirty="0" err="1"/>
              <a:t>automatica</a:t>
            </a:r>
            <a:r>
              <a:rPr lang="pt-BR" dirty="0"/>
              <a:t> ( uma vez preenchido o estoque )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53E21AD-9638-EE41-A23F-51DF2688F536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286706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DBE9034-0EDA-89ED-8DD1-96BB32EEDC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C7725E3-5AC8-EB57-DADF-7C48055F57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7ACDDFB-C66D-1819-98F9-941969D178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4B2A567-069B-9622-AFC2-9438CEA0A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9B02A3C-DFF6-4252-256D-ECA414C513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32280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0410042-18E7-12F0-9C4F-BDB9E7390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8327D33-8188-90A7-7EF8-1A49807356E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7523717E-C21D-6780-1CC6-3E89D181FD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C0FCA67-03D9-A0BD-39B6-AD708C169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7C2DD16-37C2-1F47-A120-BE2B93706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458072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BA1B5C7-3E80-390A-4E71-BA3B42F6F3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E679AB24-85FB-A458-39A3-6B54660BFD1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A5EE30B-297D-D9AF-4645-C583803E41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59CB114-75EB-E2B6-263C-865FB0B83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18CF32F-7256-0270-9967-59652A54F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965896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3D115D8-1A20-38F1-2E8D-95F9359F79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B879AAF-F97C-287A-84B0-9E3BD15FFB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889CD42-D643-1666-60B6-D039FD9EF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25E7CA-490E-FD8B-1F0E-33EB9EC3EB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65B12126-F8EE-72EB-BE6E-FAECA5B7D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551872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FA6A93-1AE6-1589-6B7E-4915D0E1FB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0596089-43EE-0031-2DE9-3EAD4DD286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ACC3324-D118-5B58-426D-7D43F30EAB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FC45A58-D747-47B3-51F8-E77DEE3AE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2DD54BC1-C8B1-8C28-C931-B27E5F3B3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192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18B7146-0086-3C8E-73ED-902BED5FBB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7C568C0-915A-D805-6FB1-D318250428C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A7C4FBD5-B037-5521-98C4-95DFBBC7F4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B88769F-4525-1A25-9574-3621639D4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FC060C82-A1BB-5B23-2BFD-22CA48CEF6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71602D1C-A255-4EF9-1CA2-4C1D38E796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397080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88CBC78-101D-A235-553C-1574A087C6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983CBD8C-7C9A-40F8-D7C8-42762B35DE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9B9E7AF2-CC2B-3352-B47B-321551FFCB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92D249D2-0E37-7B02-B8C0-E3C326A37A1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E0909863-15C3-06C5-D873-C152C64D59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2A7BCB9B-BE20-E006-CDA6-AAE6654A63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82012CD-BB59-551D-2197-4128616748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75AE44BF-AEBF-654B-FC3B-4C3D4785B4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97344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E15F39-A5AC-5C03-B57F-8BFAB8512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7E3CDB99-A2B0-4D68-D16B-1739955CA1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8CCB6E8-4D1F-56E1-033F-B7A71929E7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E2DDA0F7-7C3B-DD5A-AEAD-D43B8DB44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720570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F5A82493-FC3E-EADF-E80B-3F1D1592CF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8104F555-CB31-AA8A-2DDA-4A0644FCA4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B520D02-AF75-1261-E587-D6DC1DB5F6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80858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82BF5C-9371-895C-C4FC-E90596791D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5FA777BB-E571-B2CB-81E8-848D0E1722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25E23319-D651-99C8-0532-1748363D96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B2A758DD-24E1-8506-13D1-D97CDC7C39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8B3C12F7-2589-ADC3-55E1-32152F89A7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24D97D9-1E5B-EB27-3E2F-E247FE5468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80620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515682-7056-A994-5207-FA0F82ECC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C48C7A58-0A0A-8788-1C21-94D99F0371C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95D719D0-2405-346D-D310-CF43CA15A3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D1DB0034-95D4-08CE-273B-F6F351AA05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F93FD54-E2B0-961F-577E-0AFD2D669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7BCF316-1BEF-F828-6A29-70EFC963DF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37438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7A5134BB-6017-D100-0203-51B57A11D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D6F624B-980C-E9EB-C189-A3A8DC2127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CD0DA693-4354-8596-08A6-437D94E83C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8E359-0F83-274C-972F-AAE7F3F5611F}" type="datetimeFigureOut">
              <a:rPr lang="pt-BR" smtClean="0"/>
              <a:t>14/04/2025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8306560-09B9-9EB3-052F-27DB2B372BF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0D8F1E07-1CAC-3FC2-0E13-31379DA863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AAF80-1D1F-114D-8FF0-879C09D7F76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5071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3.png"/><Relationship Id="rId4" Type="http://schemas.openxmlformats.org/officeDocument/2006/relationships/image" Target="../media/image15.png"/><Relationship Id="rId9" Type="http://schemas.openxmlformats.org/officeDocument/2006/relationships/image" Target="../media/image1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3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3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loom.com/share/506c0cfe78b94bfb975e847ef2ba07d3?sid=d8333d6b-072d-4336-86d2-bda5bf2b6203" TargetMode="External"/><Relationship Id="rId5" Type="http://schemas.openxmlformats.org/officeDocument/2006/relationships/image" Target="../media/image29.png"/><Relationship Id="rId4" Type="http://schemas.openxmlformats.org/officeDocument/2006/relationships/image" Target="../media/image28.png"/><Relationship Id="rId9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Relationship Id="rId9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svg"/><Relationship Id="rId3" Type="http://schemas.openxmlformats.org/officeDocument/2006/relationships/image" Target="../media/image3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11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9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png"/><Relationship Id="rId3" Type="http://schemas.openxmlformats.org/officeDocument/2006/relationships/image" Target="../media/image3.pn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10" Type="http://schemas.openxmlformats.org/officeDocument/2006/relationships/hyperlink" Target="https://vmarket.com.br/planos" TargetMode="External"/><Relationship Id="rId4" Type="http://schemas.openxmlformats.org/officeDocument/2006/relationships/hyperlink" Target="http://novo.vmarket.com.br/planos.html" TargetMode="External"/><Relationship Id="rId9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3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17" Type="http://schemas.openxmlformats.org/officeDocument/2006/relationships/image" Target="../media/image69.png"/><Relationship Id="rId2" Type="http://schemas.openxmlformats.org/officeDocument/2006/relationships/notesSlide" Target="../notesSlides/notesSlide23.xml"/><Relationship Id="rId16" Type="http://schemas.openxmlformats.org/officeDocument/2006/relationships/image" Target="../media/image6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47.png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4" Type="http://schemas.openxmlformats.org/officeDocument/2006/relationships/image" Target="../media/image57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3" Type="http://schemas.openxmlformats.org/officeDocument/2006/relationships/image" Target="../media/image3.png"/><Relationship Id="rId7" Type="http://schemas.openxmlformats.org/officeDocument/2006/relationships/customXml" Target="../ink/ink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0.png"/><Relationship Id="rId4" Type="http://schemas.openxmlformats.org/officeDocument/2006/relationships/customXml" Target="../ink/ink1.xml"/><Relationship Id="rId9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Diagrama&#10;&#10;Descrição gerada automaticamente">
            <a:extLst>
              <a:ext uri="{FF2B5EF4-FFF2-40B4-BE49-F238E27FC236}">
                <a16:creationId xmlns:a16="http://schemas.microsoft.com/office/drawing/2014/main" id="{CA2E824B-CC56-C756-F0A3-A8F4F18B73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95994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84A9303C-69DB-6280-AFB4-C5703D7305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m 10" descr="Interface gráfica do usuário, Site&#10;&#10;Descrição gerada automaticamente">
            <a:extLst>
              <a:ext uri="{FF2B5EF4-FFF2-40B4-BE49-F238E27FC236}">
                <a16:creationId xmlns:a16="http://schemas.microsoft.com/office/drawing/2014/main" id="{8C757249-00B0-3345-95E4-6B862040D25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287" t="43645" r="26588" b="43742"/>
          <a:stretch/>
        </p:blipFill>
        <p:spPr>
          <a:xfrm>
            <a:off x="10203180" y="4506485"/>
            <a:ext cx="1767840" cy="688831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4FE8A787-8597-8475-0CC2-F5EA41FB255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38157" b="8024"/>
          <a:stretch/>
        </p:blipFill>
        <p:spPr>
          <a:xfrm>
            <a:off x="1066799" y="283395"/>
            <a:ext cx="4828676" cy="403954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7C882C58-70BA-30A9-9218-F096716975F9}"/>
              </a:ext>
            </a:extLst>
          </p:cNvPr>
          <p:cNvSpPr txBox="1"/>
          <p:nvPr/>
        </p:nvSpPr>
        <p:spPr>
          <a:xfrm>
            <a:off x="5991725" y="252172"/>
            <a:ext cx="469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92D050"/>
                </a:solidFill>
              </a:rPr>
              <a:t>ESTOQUE E DEMANDA DE COMPRA</a:t>
            </a:r>
          </a:p>
        </p:txBody>
      </p:sp>
      <p:pic>
        <p:nvPicPr>
          <p:cNvPr id="9" name="Imagem 8" descr="Interface gráfica do usuário, Tabela&#10;&#10;Descrição gerada automaticamente">
            <a:extLst>
              <a:ext uri="{FF2B5EF4-FFF2-40B4-BE49-F238E27FC236}">
                <a16:creationId xmlns:a16="http://schemas.microsoft.com/office/drawing/2014/main" id="{A6ACEAB3-7CA7-FD6F-004C-70FFEEF34F60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3146" t="5958" r="2558" b="5978"/>
          <a:stretch/>
        </p:blipFill>
        <p:spPr>
          <a:xfrm>
            <a:off x="391106" y="1552565"/>
            <a:ext cx="9757612" cy="5053263"/>
          </a:xfrm>
          <a:prstGeom prst="rect">
            <a:avLst/>
          </a:prstGeom>
        </p:spPr>
      </p:pic>
      <p:pic>
        <p:nvPicPr>
          <p:cNvPr id="12" name="Imagem 11" descr="Tela de um aparelho celular&#10;&#10;Descrição gerada automaticamente">
            <a:extLst>
              <a:ext uri="{FF2B5EF4-FFF2-40B4-BE49-F238E27FC236}">
                <a16:creationId xmlns:a16="http://schemas.microsoft.com/office/drawing/2014/main" id="{13504F6F-81B8-4892-8005-BBEB6EA42D7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13125" y="1243250"/>
            <a:ext cx="2690735" cy="3315104"/>
          </a:xfrm>
          <a:prstGeom prst="rect">
            <a:avLst/>
          </a:prstGeom>
        </p:spPr>
      </p:pic>
      <p:pic>
        <p:nvPicPr>
          <p:cNvPr id="6" name="Imagem 5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1BDE4531-7430-C063-2E20-8CF6F188363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60578" y="2045237"/>
            <a:ext cx="1347700" cy="1597125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9759E370-3C58-CC7F-DD7C-233C80485E3E}"/>
              </a:ext>
            </a:extLst>
          </p:cNvPr>
          <p:cNvSpPr/>
          <p:nvPr/>
        </p:nvSpPr>
        <p:spPr>
          <a:xfrm>
            <a:off x="7531775" y="2039689"/>
            <a:ext cx="818148" cy="35618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A8CEFDDA-223E-D956-75DB-0FE650E73E7B}"/>
              </a:ext>
            </a:extLst>
          </p:cNvPr>
          <p:cNvSpPr/>
          <p:nvPr/>
        </p:nvSpPr>
        <p:spPr>
          <a:xfrm>
            <a:off x="5582651" y="2039688"/>
            <a:ext cx="818148" cy="35618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0C8C5EEC-A01A-C58B-6DF7-0972E88D0FFD}"/>
              </a:ext>
            </a:extLst>
          </p:cNvPr>
          <p:cNvSpPr/>
          <p:nvPr/>
        </p:nvSpPr>
        <p:spPr>
          <a:xfrm>
            <a:off x="8513654" y="2039688"/>
            <a:ext cx="1363202" cy="35618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FBFE9A39-9624-E1DA-7472-966E11990BF3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r="30113" b="20484"/>
          <a:stretch/>
        </p:blipFill>
        <p:spPr>
          <a:xfrm>
            <a:off x="3085951" y="928111"/>
            <a:ext cx="4566133" cy="461666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19E1D845-805D-FC81-CAA2-4F09AE68FFBD}"/>
              </a:ext>
            </a:extLst>
          </p:cNvPr>
          <p:cNvSpPr/>
          <p:nvPr/>
        </p:nvSpPr>
        <p:spPr>
          <a:xfrm>
            <a:off x="3499272" y="850137"/>
            <a:ext cx="3936243" cy="675939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489942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5" grpId="0" animBg="1"/>
      <p:bldP spid="17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D1BC6AEE-9453-8037-A378-7AA2D1274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Espaço Reservado para Conteúdo 5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20827980-263F-F501-47B8-6E312ED8203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2632" t="9729" r="8816" b="8421"/>
          <a:stretch/>
        </p:blipFill>
        <p:spPr>
          <a:xfrm>
            <a:off x="838200" y="365125"/>
            <a:ext cx="10715610" cy="6280486"/>
          </a:xfrm>
          <a:prstGeom prst="rect">
            <a:avLst/>
          </a:prstGeom>
        </p:spPr>
      </p:pic>
      <p:sp>
        <p:nvSpPr>
          <p:cNvPr id="12" name="Retângulo 11">
            <a:extLst>
              <a:ext uri="{FF2B5EF4-FFF2-40B4-BE49-F238E27FC236}">
                <a16:creationId xmlns:a16="http://schemas.microsoft.com/office/drawing/2014/main" id="{F4319C2C-4080-910E-B86B-1F4908B98CED}"/>
              </a:ext>
            </a:extLst>
          </p:cNvPr>
          <p:cNvSpPr/>
          <p:nvPr/>
        </p:nvSpPr>
        <p:spPr>
          <a:xfrm>
            <a:off x="6545178" y="2129590"/>
            <a:ext cx="1636295" cy="460809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AD2FAD2-2A78-5D4F-109C-60EE51F104A2}"/>
              </a:ext>
            </a:extLst>
          </p:cNvPr>
          <p:cNvSpPr/>
          <p:nvPr/>
        </p:nvSpPr>
        <p:spPr>
          <a:xfrm>
            <a:off x="7097964" y="1608889"/>
            <a:ext cx="1360784" cy="25447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3" name="Retângulo 12">
            <a:extLst>
              <a:ext uri="{FF2B5EF4-FFF2-40B4-BE49-F238E27FC236}">
                <a16:creationId xmlns:a16="http://schemas.microsoft.com/office/drawing/2014/main" id="{5A3FE6F1-B341-6549-A500-B249A7042F49}"/>
              </a:ext>
            </a:extLst>
          </p:cNvPr>
          <p:cNvSpPr/>
          <p:nvPr/>
        </p:nvSpPr>
        <p:spPr>
          <a:xfrm>
            <a:off x="8790943" y="1351230"/>
            <a:ext cx="1360784" cy="547687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82284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3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F9686382-47FE-C500-CD43-CC068C392C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m 7" descr="Tela de um aparelho celular&#10;&#10;Descrição gerada automaticamente">
            <a:extLst>
              <a:ext uri="{FF2B5EF4-FFF2-40B4-BE49-F238E27FC236}">
                <a16:creationId xmlns:a16="http://schemas.microsoft.com/office/drawing/2014/main" id="{CABAED0F-C0C6-ABBF-DCD9-E647248474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2808" y="-330673"/>
            <a:ext cx="6815912" cy="7440417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1BC8BFC8-65CA-6DAC-D4BE-9718211AF5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5110" y="939114"/>
            <a:ext cx="4381500" cy="457200"/>
          </a:xfrm>
          <a:prstGeom prst="rect">
            <a:avLst/>
          </a:prstGeom>
        </p:spPr>
      </p:pic>
      <p:pic>
        <p:nvPicPr>
          <p:cNvPr id="12" name="Imagem 11" descr="Fundo preto com letras vermelhas&#10;&#10;Descrição gerada automaticamente com confiança média">
            <a:extLst>
              <a:ext uri="{FF2B5EF4-FFF2-40B4-BE49-F238E27FC236}">
                <a16:creationId xmlns:a16="http://schemas.microsoft.com/office/drawing/2014/main" id="{84F3A159-BA54-3E4C-BABE-7B91CF5C09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304933" y="2137719"/>
            <a:ext cx="4981537" cy="3781167"/>
          </a:xfrm>
          <a:prstGeom prst="rect">
            <a:avLst/>
          </a:prstGeom>
        </p:spPr>
      </p:pic>
      <p:pic>
        <p:nvPicPr>
          <p:cNvPr id="7" name="Imagem 6" descr="Logotipo, nome da empresa&#10;&#10;Descrição gerada automaticamente">
            <a:extLst>
              <a:ext uri="{FF2B5EF4-FFF2-40B4-BE49-F238E27FC236}">
                <a16:creationId xmlns:a16="http://schemas.microsoft.com/office/drawing/2014/main" id="{45B846B5-B8CD-B340-B30D-0319E30933D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9244" y="539496"/>
            <a:ext cx="564052" cy="545592"/>
          </a:xfrm>
          <a:prstGeom prst="rect">
            <a:avLst/>
          </a:prstGeom>
        </p:spPr>
      </p:pic>
      <p:pic>
        <p:nvPicPr>
          <p:cNvPr id="2" name="Imagem 1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4D91322E-2FD1-863F-C26D-33CEE673A1FB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t="1080" r="9369"/>
          <a:stretch/>
        </p:blipFill>
        <p:spPr>
          <a:xfrm>
            <a:off x="7503947" y="1780032"/>
            <a:ext cx="3292590" cy="27601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92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7978BC3-73A2-8644-BEB8-3FA3ECC3A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B4A0C210-B421-2A42-842F-065F152E77E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953BE0C3-C7CF-6A49-9A76-46C5A847BB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 descr="Ícone&#10;&#10;Descrição gerada automaticamente">
            <a:extLst>
              <a:ext uri="{FF2B5EF4-FFF2-40B4-BE49-F238E27FC236}">
                <a16:creationId xmlns:a16="http://schemas.microsoft.com/office/drawing/2014/main" id="{2A9124E4-2268-5A4F-9B2B-3D9FF69C59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75565" y="208493"/>
            <a:ext cx="3332262" cy="705563"/>
          </a:xfrm>
          <a:prstGeom prst="rect">
            <a:avLst/>
          </a:prstGeom>
        </p:spPr>
      </p:pic>
      <p:pic>
        <p:nvPicPr>
          <p:cNvPr id="6" name="Imagem 5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DD46B30C-4612-2E40-A794-A2D1237E7E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0183" y="478751"/>
            <a:ext cx="4453924" cy="5900497"/>
          </a:xfrm>
          <a:prstGeom prst="rect">
            <a:avLst/>
          </a:prstGeom>
        </p:spPr>
      </p:pic>
      <p:pic>
        <p:nvPicPr>
          <p:cNvPr id="7" name="Imagem 6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352BB6C4-6762-BA4F-A355-6B90572EE1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82315" y="1288994"/>
            <a:ext cx="4273184" cy="5090254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F049488E-FD49-C341-9049-BB3B0F3CD9B5}"/>
              </a:ext>
            </a:extLst>
          </p:cNvPr>
          <p:cNvSpPr/>
          <p:nvPr/>
        </p:nvSpPr>
        <p:spPr>
          <a:xfrm>
            <a:off x="1238472" y="2458995"/>
            <a:ext cx="3984870" cy="479441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5F507C6C-3B7A-6E4C-93FA-56EC8AD209A2}"/>
              </a:ext>
            </a:extLst>
          </p:cNvPr>
          <p:cNvSpPr/>
          <p:nvPr/>
        </p:nvSpPr>
        <p:spPr>
          <a:xfrm>
            <a:off x="1242588" y="3921213"/>
            <a:ext cx="3984870" cy="479441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033E6B2-9DF0-C048-B093-A35EF1C22AE0}"/>
              </a:ext>
            </a:extLst>
          </p:cNvPr>
          <p:cNvSpPr/>
          <p:nvPr/>
        </p:nvSpPr>
        <p:spPr>
          <a:xfrm>
            <a:off x="1238472" y="4592601"/>
            <a:ext cx="4042530" cy="158577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F9F4D168-5AA1-0247-B5E1-AA66B5D29930}"/>
              </a:ext>
            </a:extLst>
          </p:cNvPr>
          <p:cNvSpPr/>
          <p:nvPr/>
        </p:nvSpPr>
        <p:spPr>
          <a:xfrm>
            <a:off x="6457153" y="1288994"/>
            <a:ext cx="4098345" cy="426330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Retângulo 11">
            <a:extLst>
              <a:ext uri="{FF2B5EF4-FFF2-40B4-BE49-F238E27FC236}">
                <a16:creationId xmlns:a16="http://schemas.microsoft.com/office/drawing/2014/main" id="{85E918F0-557F-4A4C-8DB3-7DC0C75A2690}"/>
              </a:ext>
            </a:extLst>
          </p:cNvPr>
          <p:cNvSpPr/>
          <p:nvPr/>
        </p:nvSpPr>
        <p:spPr>
          <a:xfrm flipV="1">
            <a:off x="6420978" y="5608855"/>
            <a:ext cx="4198608" cy="770392"/>
          </a:xfrm>
          <a:prstGeom prst="rect">
            <a:avLst/>
          </a:prstGeom>
          <a:noFill/>
          <a:ln w="57150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02632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8" grpId="1" animBg="1"/>
      <p:bldP spid="8" grpId="2" animBg="1"/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3CBD1BE6-8A1A-7C2F-B15E-0BC9D50479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Espaço Reservado para Conteúdo 9" descr="Interface gráfica do usuário, Aplicativo, Word&#10;&#10;Descrição gerada automaticamente">
            <a:extLst>
              <a:ext uri="{FF2B5EF4-FFF2-40B4-BE49-F238E27FC236}">
                <a16:creationId xmlns:a16="http://schemas.microsoft.com/office/drawing/2014/main" id="{F80F6512-A5BA-A8DC-247B-6AB634457F7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553868" y="523081"/>
            <a:ext cx="11429948" cy="5811838"/>
          </a:xfr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3BC3AA1-3007-33E4-7FC4-D1562C72F4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8" name="Imagem 7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4D4DC192-0B2D-BDA1-8551-AA1F8D5B1A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902621" y="402741"/>
            <a:ext cx="2832462" cy="6492875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C9A05A60-25BB-B042-9AB4-940F36764303}"/>
              </a:ext>
            </a:extLst>
          </p:cNvPr>
          <p:cNvSpPr/>
          <p:nvPr/>
        </p:nvSpPr>
        <p:spPr>
          <a:xfrm>
            <a:off x="838200" y="3649179"/>
            <a:ext cx="10799932" cy="411480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9350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7" grpId="2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54A93C1B-977B-810C-875F-BCB83FEC6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0A4D452C-2A98-0667-4D99-B65B34F9D5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156954"/>
            <a:ext cx="12192000" cy="6858000"/>
          </a:xfrm>
          <a:prstGeom prst="rect">
            <a:avLst/>
          </a:prstGeom>
        </p:spPr>
      </p:pic>
      <p:pic>
        <p:nvPicPr>
          <p:cNvPr id="12" name="Imagem 11" descr="Calendário&#10;&#10;Descrição gerada automaticamente">
            <a:extLst>
              <a:ext uri="{FF2B5EF4-FFF2-40B4-BE49-F238E27FC236}">
                <a16:creationId xmlns:a16="http://schemas.microsoft.com/office/drawing/2014/main" id="{8D9314A5-9AD9-CA48-9E8C-EBDA0E34A53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863" r="4798"/>
          <a:stretch/>
        </p:blipFill>
        <p:spPr>
          <a:xfrm>
            <a:off x="975322" y="156954"/>
            <a:ext cx="10429583" cy="5965784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D71B76A2-343A-0069-68AD-327E42C20842}"/>
              </a:ext>
            </a:extLst>
          </p:cNvPr>
          <p:cNvSpPr txBox="1"/>
          <p:nvPr/>
        </p:nvSpPr>
        <p:spPr>
          <a:xfrm>
            <a:off x="4884818" y="-11"/>
            <a:ext cx="237962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>
                <a:hlinkClick r:id="rId6"/>
              </a:rPr>
              <a:t>Link da tela de cotação </a:t>
            </a:r>
            <a:endParaRPr lang="pt-BR" dirty="0"/>
          </a:p>
        </p:txBody>
      </p:sp>
      <p:pic>
        <p:nvPicPr>
          <p:cNvPr id="2" name="Imagem 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19DECF7E-896D-3EA3-39BD-A572BBE4B0BB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4807" r="7921"/>
          <a:stretch/>
        </p:blipFill>
        <p:spPr>
          <a:xfrm>
            <a:off x="3214675" y="5110499"/>
            <a:ext cx="7083517" cy="1904455"/>
          </a:xfrm>
          <a:prstGeom prst="rect">
            <a:avLst/>
          </a:prstGeom>
        </p:spPr>
      </p:pic>
      <p:pic>
        <p:nvPicPr>
          <p:cNvPr id="4" name="Imagem 3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DEF348C0-ABB1-1DBE-4100-4201C000A1B1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619030" y="2561114"/>
            <a:ext cx="2174373" cy="985263"/>
          </a:xfrm>
          <a:prstGeom prst="rect">
            <a:avLst/>
          </a:prstGeom>
        </p:spPr>
      </p:pic>
      <p:pic>
        <p:nvPicPr>
          <p:cNvPr id="8" name="Imagem 7" descr="Interface gráfica do usuário, Texto, Aplicativo&#10;&#10;Descrição gerada automaticamente">
            <a:extLst>
              <a:ext uri="{FF2B5EF4-FFF2-40B4-BE49-F238E27FC236}">
                <a16:creationId xmlns:a16="http://schemas.microsoft.com/office/drawing/2014/main" id="{F134AFE8-A191-2867-1B05-8624388E077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26297" y="735262"/>
            <a:ext cx="2552280" cy="1126006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0F497E68-29EB-8014-ED58-430FC11DA4BF}"/>
              </a:ext>
            </a:extLst>
          </p:cNvPr>
          <p:cNvSpPr/>
          <p:nvPr/>
        </p:nvSpPr>
        <p:spPr>
          <a:xfrm>
            <a:off x="4403557" y="5141124"/>
            <a:ext cx="2394285" cy="171687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00447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0253C19B-4D1A-C12A-15FE-CAC92C8422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025091FB-E08B-4373-BF23-8484C48F666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2553" y="561718"/>
            <a:ext cx="4384286" cy="450000"/>
          </a:xfrm>
          <a:prstGeom prst="rect">
            <a:avLst/>
          </a:prstGeom>
        </p:spPr>
      </p:pic>
      <p:pic>
        <p:nvPicPr>
          <p:cNvPr id="14" name="Imagem 13" descr="Texto&#10;&#10;Descrição gerada automaticamente com confiança média">
            <a:extLst>
              <a:ext uri="{FF2B5EF4-FFF2-40B4-BE49-F238E27FC236}">
                <a16:creationId xmlns:a16="http://schemas.microsoft.com/office/drawing/2014/main" id="{F22B5CB9-1616-10C0-0E6F-42C58F1AA7C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30135" y="2964495"/>
            <a:ext cx="1952795" cy="1254737"/>
          </a:xfrm>
          <a:prstGeom prst="rect">
            <a:avLst/>
          </a:prstGeom>
        </p:spPr>
      </p:pic>
      <p:pic>
        <p:nvPicPr>
          <p:cNvPr id="16" name="Imagem 15" descr="Diagrama&#10;&#10;Descrição gerada automaticamente">
            <a:extLst>
              <a:ext uri="{FF2B5EF4-FFF2-40B4-BE49-F238E27FC236}">
                <a16:creationId xmlns:a16="http://schemas.microsoft.com/office/drawing/2014/main" id="{3D047EB2-6F25-30C5-BC0D-655579040B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5247" y="1728467"/>
            <a:ext cx="4535436" cy="3933577"/>
          </a:xfrm>
          <a:prstGeom prst="rect">
            <a:avLst/>
          </a:prstGeom>
        </p:spPr>
      </p:pic>
      <p:pic>
        <p:nvPicPr>
          <p:cNvPr id="9" name="Imagem 8" descr="Tela de um aparelho celular&#10;&#10;Descrição gerada automaticamente">
            <a:extLst>
              <a:ext uri="{FF2B5EF4-FFF2-40B4-BE49-F238E27FC236}">
                <a16:creationId xmlns:a16="http://schemas.microsoft.com/office/drawing/2014/main" id="{4D61ED67-448B-C24F-9C5F-B3A70465C98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73725" y="-291209"/>
            <a:ext cx="6815912" cy="7440417"/>
          </a:xfrm>
          <a:prstGeom prst="rect">
            <a:avLst/>
          </a:prstGeom>
        </p:spPr>
      </p:pic>
      <p:pic>
        <p:nvPicPr>
          <p:cNvPr id="12" name="Imagem 11" descr="Logotipo&#10;&#10;Descrição gerada automaticamente">
            <a:extLst>
              <a:ext uri="{FF2B5EF4-FFF2-40B4-BE49-F238E27FC236}">
                <a16:creationId xmlns:a16="http://schemas.microsoft.com/office/drawing/2014/main" id="{EA183CF7-B594-5E4F-B46C-DE97CAA8536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194695" y="498800"/>
            <a:ext cx="966209" cy="608478"/>
          </a:xfrm>
          <a:prstGeom prst="rect">
            <a:avLst/>
          </a:prstGeom>
        </p:spPr>
      </p:pic>
      <p:pic>
        <p:nvPicPr>
          <p:cNvPr id="4" name="Imagem 3" descr="Texto&#10;&#10;Descrição gerada automaticamente">
            <a:extLst>
              <a:ext uri="{FF2B5EF4-FFF2-40B4-BE49-F238E27FC236}">
                <a16:creationId xmlns:a16="http://schemas.microsoft.com/office/drawing/2014/main" id="{DB7927F1-CED8-264B-AB93-7C20FB4E39AB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194695" y="1403881"/>
            <a:ext cx="3247723" cy="472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901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 tmFilter="0, 0; .2, .5; .8, .5; 1, 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250" autoRev="1" fill="hold"/>
                                        <p:tgtEl>
                                          <p:spTgt spid="1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1F966C54-617B-C038-5F84-7D3521002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Espaço Reservado para Conteúdo 5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C40096DE-8D84-CC6F-7D1C-206AE4AD5E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pic>
        <p:nvPicPr>
          <p:cNvPr id="8" name="Imagem 7" descr="Interface gráfica do usuário, Tabela&#10;&#10;Descrição gerada automaticamente">
            <a:extLst>
              <a:ext uri="{FF2B5EF4-FFF2-40B4-BE49-F238E27FC236}">
                <a16:creationId xmlns:a16="http://schemas.microsoft.com/office/drawing/2014/main" id="{B6318AB6-DB5B-FDF6-ED56-1FAA0B52C85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07175" y="1130345"/>
            <a:ext cx="8577649" cy="5727655"/>
          </a:xfrm>
          <a:prstGeom prst="rect">
            <a:avLst/>
          </a:prstGeom>
        </p:spPr>
      </p:pic>
      <p:sp>
        <p:nvSpPr>
          <p:cNvPr id="5" name="Retângulo 4">
            <a:extLst>
              <a:ext uri="{FF2B5EF4-FFF2-40B4-BE49-F238E27FC236}">
                <a16:creationId xmlns:a16="http://schemas.microsoft.com/office/drawing/2014/main" id="{4FC5308C-B2F8-B641-AFC8-EE37536E4204}"/>
              </a:ext>
            </a:extLst>
          </p:cNvPr>
          <p:cNvSpPr/>
          <p:nvPr/>
        </p:nvSpPr>
        <p:spPr>
          <a:xfrm>
            <a:off x="1556004" y="2893572"/>
            <a:ext cx="9531096" cy="70713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8044169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EDDFFF92-7D5C-469B-2FE5-B54421B529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Imagem 7" descr="Tabela&#10;&#10;Descrição gerada automaticamente">
            <a:extLst>
              <a:ext uri="{FF2B5EF4-FFF2-40B4-BE49-F238E27FC236}">
                <a16:creationId xmlns:a16="http://schemas.microsoft.com/office/drawing/2014/main" id="{DF17CE15-3CC8-A64C-C065-FAB4FEA61D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20313" y="-231406"/>
            <a:ext cx="6281415" cy="6146331"/>
          </a:xfrm>
          <a:prstGeom prst="rect">
            <a:avLst/>
          </a:pr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4BEC64D8-EC2E-6B20-3CA4-54433882FB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465477" y="902001"/>
            <a:ext cx="3873500" cy="4699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750D0128-D0AD-CE41-9CB6-D7CE4C61F34D}"/>
              </a:ext>
            </a:extLst>
          </p:cNvPr>
          <p:cNvSpPr/>
          <p:nvPr/>
        </p:nvSpPr>
        <p:spPr>
          <a:xfrm>
            <a:off x="6352032" y="4595779"/>
            <a:ext cx="5657087" cy="81137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3" name="Espaço Reservado para Conteúdo 5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A06BFAC-1873-7749-A336-45CFBCE3590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5916" t="9248" r="29310" b="49262"/>
          <a:stretch/>
        </p:blipFill>
        <p:spPr>
          <a:xfrm>
            <a:off x="243840" y="2185965"/>
            <a:ext cx="5666745" cy="2154387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BC1B05EA-156C-BC42-9B50-7A24CFD6D597}"/>
              </a:ext>
            </a:extLst>
          </p:cNvPr>
          <p:cNvSpPr/>
          <p:nvPr/>
        </p:nvSpPr>
        <p:spPr>
          <a:xfrm>
            <a:off x="146304" y="3630172"/>
            <a:ext cx="5764281" cy="70713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4" name="Gráfico 13" descr="Aviso com preenchimento sólido">
            <a:extLst>
              <a:ext uri="{FF2B5EF4-FFF2-40B4-BE49-F238E27FC236}">
                <a16:creationId xmlns:a16="http://schemas.microsoft.com/office/drawing/2014/main" id="{84879577-BEED-704B-9050-8C4D8E0B7E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914144" y="4595779"/>
            <a:ext cx="1756307" cy="1756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3785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8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5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7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C210BA-4472-DE44-8743-37838EA40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8" name="Espaço Reservado para Conteúdo 7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45EBDEAF-E9ED-9649-A82A-2A00617795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608553" y="1825625"/>
            <a:ext cx="2974894" cy="4351338"/>
          </a:xfrm>
        </p:spPr>
      </p:pic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FE62E0D0-D64D-854A-8828-6472C29C0B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Imagem 4" descr="Tela de um aparelho celular&#10;&#10;Descrição gerada automaticamente">
            <a:extLst>
              <a:ext uri="{FF2B5EF4-FFF2-40B4-BE49-F238E27FC236}">
                <a16:creationId xmlns:a16="http://schemas.microsoft.com/office/drawing/2014/main" id="{8E6333A3-09CB-7C40-9937-27D7AA086BC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1213" y="-473385"/>
            <a:ext cx="6998977" cy="7640255"/>
          </a:xfrm>
          <a:prstGeom prst="rect">
            <a:avLst/>
          </a:prstGeom>
        </p:spPr>
      </p:pic>
      <p:pic>
        <p:nvPicPr>
          <p:cNvPr id="6" name="Imagem 5" descr="Tela de um aparelho celular&#10;&#10;Descrição gerada automaticamente">
            <a:extLst>
              <a:ext uri="{FF2B5EF4-FFF2-40B4-BE49-F238E27FC236}">
                <a16:creationId xmlns:a16="http://schemas.microsoft.com/office/drawing/2014/main" id="{17BB5103-F796-9141-A320-3059AB6B63B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961" y="-398435"/>
            <a:ext cx="6943892" cy="7580123"/>
          </a:xfrm>
          <a:prstGeom prst="rect">
            <a:avLst/>
          </a:prstGeom>
        </p:spPr>
      </p:pic>
      <p:pic>
        <p:nvPicPr>
          <p:cNvPr id="10" name="Imagem 9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9D0503A7-E93A-F041-B58A-DA2E6FEDE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0131" y="618059"/>
            <a:ext cx="3320102" cy="5028136"/>
          </a:xfrm>
          <a:prstGeom prst="rect">
            <a:avLst/>
          </a:prstGeom>
        </p:spPr>
      </p:pic>
      <p:pic>
        <p:nvPicPr>
          <p:cNvPr id="12" name="Imagem 1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98B7E8E9-A5E3-614B-8D5B-3E162E1BD33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1943" y="594724"/>
            <a:ext cx="3365887" cy="4509425"/>
          </a:xfrm>
          <a:prstGeom prst="rect">
            <a:avLst/>
          </a:prstGeom>
        </p:spPr>
      </p:pic>
      <p:sp>
        <p:nvSpPr>
          <p:cNvPr id="14" name="Retângulo 13">
            <a:extLst>
              <a:ext uri="{FF2B5EF4-FFF2-40B4-BE49-F238E27FC236}">
                <a16:creationId xmlns:a16="http://schemas.microsoft.com/office/drawing/2014/main" id="{CA1F0647-8396-EE44-9C66-D2C81D92FA23}"/>
              </a:ext>
            </a:extLst>
          </p:cNvPr>
          <p:cNvSpPr/>
          <p:nvPr/>
        </p:nvSpPr>
        <p:spPr>
          <a:xfrm>
            <a:off x="2173574" y="5104149"/>
            <a:ext cx="3107572" cy="381223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2A9DE190-63D1-484C-86EC-8E22E361BACE}"/>
              </a:ext>
            </a:extLst>
          </p:cNvPr>
          <p:cNvSpPr/>
          <p:nvPr/>
        </p:nvSpPr>
        <p:spPr>
          <a:xfrm>
            <a:off x="9668656" y="1484026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4D50FA61-6BDF-0540-A939-CCB468DFA608}"/>
              </a:ext>
            </a:extLst>
          </p:cNvPr>
          <p:cNvSpPr/>
          <p:nvPr/>
        </p:nvSpPr>
        <p:spPr>
          <a:xfrm>
            <a:off x="9686146" y="2236030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7530B084-4EBC-BA4B-A100-6B54B362E8E2}"/>
              </a:ext>
            </a:extLst>
          </p:cNvPr>
          <p:cNvSpPr/>
          <p:nvPr/>
        </p:nvSpPr>
        <p:spPr>
          <a:xfrm>
            <a:off x="9701136" y="2985539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594A2193-0FEC-C64D-AF6E-17A5E6C72749}"/>
              </a:ext>
            </a:extLst>
          </p:cNvPr>
          <p:cNvSpPr/>
          <p:nvPr/>
        </p:nvSpPr>
        <p:spPr>
          <a:xfrm>
            <a:off x="9718626" y="3752529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9" name="Retângulo 18">
            <a:extLst>
              <a:ext uri="{FF2B5EF4-FFF2-40B4-BE49-F238E27FC236}">
                <a16:creationId xmlns:a16="http://schemas.microsoft.com/office/drawing/2014/main" id="{A97B4A55-6540-3C4F-81AE-95FBEE31B9C4}"/>
              </a:ext>
            </a:extLst>
          </p:cNvPr>
          <p:cNvSpPr/>
          <p:nvPr/>
        </p:nvSpPr>
        <p:spPr>
          <a:xfrm>
            <a:off x="9676156" y="4534511"/>
            <a:ext cx="1259174" cy="33125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21" name="Imagem 20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BB35B80C-5819-D94C-ADD0-758787DDEED5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t="18296" r="-5319" b="-13988"/>
          <a:stretch/>
        </p:blipFill>
        <p:spPr>
          <a:xfrm>
            <a:off x="8502109" y="5191203"/>
            <a:ext cx="1712050" cy="1118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9161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Espaço Reservado para Conteúdo 4" descr="Uma imagem contendo nome da empresa&#10;&#10;Descrição gerada automaticamente">
            <a:extLst>
              <a:ext uri="{FF2B5EF4-FFF2-40B4-BE49-F238E27FC236}">
                <a16:creationId xmlns:a16="http://schemas.microsoft.com/office/drawing/2014/main" id="{413E04A3-8F67-E280-492C-3F2429A9AE3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/>
        </p:blipFill>
        <p:spPr>
          <a:xfrm>
            <a:off x="20" y="1"/>
            <a:ext cx="12191979" cy="6858000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D4D7444E-8572-6DFD-CB75-0984238C71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5025" y="6737718"/>
            <a:ext cx="12207200" cy="123363"/>
            <a:chOff x="-5025" y="6737718"/>
            <a:chExt cx="12207200" cy="123363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1C89D56-574B-DBE6-E414-A886D4CD9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 flipH="1">
              <a:off x="6036894" y="695800"/>
              <a:ext cx="123362" cy="12207199"/>
            </a:xfrm>
            <a:prstGeom prst="rect">
              <a:avLst/>
            </a:prstGeom>
            <a:gradFill>
              <a:gsLst>
                <a:gs pos="0">
                  <a:schemeClr val="accent5"/>
                </a:gs>
                <a:gs pos="100000">
                  <a:schemeClr val="accent2"/>
                </a:gs>
              </a:gsLst>
              <a:lin ang="1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26808B29-2E24-7E95-6543-9B0B821797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6200000">
              <a:off x="9176406" y="3835311"/>
              <a:ext cx="123362" cy="5928176"/>
            </a:xfrm>
            <a:prstGeom prst="rect">
              <a:avLst/>
            </a:prstGeom>
            <a:gradFill>
              <a:gsLst>
                <a:gs pos="19000">
                  <a:schemeClr val="accent5">
                    <a:alpha val="0"/>
                  </a:schemeClr>
                </a:gs>
                <a:gs pos="100000">
                  <a:schemeClr val="accent5">
                    <a:lumMod val="60000"/>
                    <a:lumOff val="40000"/>
                  </a:schemeClr>
                </a:gs>
              </a:gsLst>
              <a:lin ang="6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2181493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1F966C54-617B-C038-5F84-7D35210023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Espaço Reservado para Conteúdo 5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C40096DE-8D84-CC6F-7D1C-206AE4AD5E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  <p:sp>
        <p:nvSpPr>
          <p:cNvPr id="2" name="Retângulo 1">
            <a:extLst>
              <a:ext uri="{FF2B5EF4-FFF2-40B4-BE49-F238E27FC236}">
                <a16:creationId xmlns:a16="http://schemas.microsoft.com/office/drawing/2014/main" id="{C611DEE9-1C9F-D856-ACFF-B5CFDADB956E}"/>
              </a:ext>
            </a:extLst>
          </p:cNvPr>
          <p:cNvSpPr/>
          <p:nvPr/>
        </p:nvSpPr>
        <p:spPr>
          <a:xfrm>
            <a:off x="1564020" y="3791932"/>
            <a:ext cx="9531096" cy="707137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11501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2F1C27D0-B498-46C8-E457-6F03A5F26B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Tabela&#10;&#10;Descrição gerada automaticamente">
            <a:extLst>
              <a:ext uri="{FF2B5EF4-FFF2-40B4-BE49-F238E27FC236}">
                <a16:creationId xmlns:a16="http://schemas.microsoft.com/office/drawing/2014/main" id="{FF8CD6E7-88C4-F3F0-4808-BB4BFE79EA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5713" y="912359"/>
            <a:ext cx="11467582" cy="5033282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464EFACA-52BE-0E70-25DE-78EA7C1A5B77}"/>
              </a:ext>
            </a:extLst>
          </p:cNvPr>
          <p:cNvSpPr/>
          <p:nvPr/>
        </p:nvSpPr>
        <p:spPr>
          <a:xfrm>
            <a:off x="1106908" y="4415594"/>
            <a:ext cx="9793705" cy="660606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32423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C23466-AEAE-A8EB-F54C-BAA2FF7B49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099A6FC5-EC5E-E331-8007-D3F41AA54C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Espaço Reservado para Conteúdo 5" descr="Tabela&#10;&#10;Descrição gerada automaticamente">
            <a:extLst>
              <a:ext uri="{FF2B5EF4-FFF2-40B4-BE49-F238E27FC236}">
                <a16:creationId xmlns:a16="http://schemas.microsoft.com/office/drawing/2014/main" id="{468B5650-FE4A-D584-D3BC-91E2C9579C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2190468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54A93C1B-977B-810C-875F-BCB83FEC6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Imagem 3" descr="Tabela&#10;&#10;Descrição gerada automaticamente">
            <a:extLst>
              <a:ext uri="{FF2B5EF4-FFF2-40B4-BE49-F238E27FC236}">
                <a16:creationId xmlns:a16="http://schemas.microsoft.com/office/drawing/2014/main" id="{A40495F2-E29E-F363-CB22-30401F7807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47386" y="534664"/>
            <a:ext cx="8408461" cy="5592133"/>
          </a:xfrm>
          <a:prstGeom prst="rect">
            <a:avLst/>
          </a:prstGeom>
        </p:spPr>
      </p:pic>
      <p:pic>
        <p:nvPicPr>
          <p:cNvPr id="8" name="Imagem 7">
            <a:extLst>
              <a:ext uri="{FF2B5EF4-FFF2-40B4-BE49-F238E27FC236}">
                <a16:creationId xmlns:a16="http://schemas.microsoft.com/office/drawing/2014/main" id="{53F86125-20B7-361B-0A7A-19170C398A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47387" y="6245939"/>
            <a:ext cx="8408461" cy="351031"/>
          </a:xfrm>
          <a:prstGeom prst="rect">
            <a:avLst/>
          </a:prstGeom>
        </p:spPr>
      </p:pic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298E539D-31F1-AF1B-7391-5558C38690F2}"/>
              </a:ext>
            </a:extLst>
          </p:cNvPr>
          <p:cNvCxnSpPr>
            <a:cxnSpLocks/>
          </p:cNvCxnSpPr>
          <p:nvPr/>
        </p:nvCxnSpPr>
        <p:spPr>
          <a:xfrm>
            <a:off x="7383815" y="6712213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2" name="CaixaDeTexto 1">
            <a:extLst>
              <a:ext uri="{FF2B5EF4-FFF2-40B4-BE49-F238E27FC236}">
                <a16:creationId xmlns:a16="http://schemas.microsoft.com/office/drawing/2014/main" id="{1D558DFB-C8FE-F9B9-E6EB-D2D7A6BB8AC6}"/>
              </a:ext>
            </a:extLst>
          </p:cNvPr>
          <p:cNvSpPr txBox="1"/>
          <p:nvPr/>
        </p:nvSpPr>
        <p:spPr>
          <a:xfrm>
            <a:off x="2739992" y="92583"/>
            <a:ext cx="700141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>
                <a:solidFill>
                  <a:srgbClr val="00B0F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Relatório de economia do Segundo nível de negociação </a:t>
            </a:r>
          </a:p>
        </p:txBody>
      </p:sp>
    </p:spTree>
    <p:extLst>
      <p:ext uri="{BB962C8B-B14F-4D97-AF65-F5344CB8AC3E}">
        <p14:creationId xmlns:p14="http://schemas.microsoft.com/office/powerpoint/2010/main" val="27576469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0A0FEA26-F9A5-E0ED-9256-B8A0C73C09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324853"/>
            <a:ext cx="12192000" cy="6858000"/>
          </a:xfrm>
          <a:prstGeom prst="rect">
            <a:avLst/>
          </a:prstGeom>
        </p:spPr>
      </p:pic>
      <p:pic>
        <p:nvPicPr>
          <p:cNvPr id="6" name="Imagem 5" descr="Uma imagem contendo Logotipo&#10;&#10;Descrição gerada automaticamente">
            <a:hlinkClick r:id="rId4"/>
            <a:extLst>
              <a:ext uri="{FF2B5EF4-FFF2-40B4-BE49-F238E27FC236}">
                <a16:creationId xmlns:a16="http://schemas.microsoft.com/office/drawing/2014/main" id="{2034AC3E-D9B8-D170-0946-8B120C07C0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8547" y="61456"/>
            <a:ext cx="3962400" cy="457200"/>
          </a:xfrm>
          <a:prstGeom prst="rect">
            <a:avLst/>
          </a:prstGeom>
        </p:spPr>
      </p:pic>
      <p:pic>
        <p:nvPicPr>
          <p:cNvPr id="8" name="Imagem 7" descr="Uma imagem contendo Aplicativo&#10;&#10;Descrição gerada automaticamente">
            <a:extLst>
              <a:ext uri="{FF2B5EF4-FFF2-40B4-BE49-F238E27FC236}">
                <a16:creationId xmlns:a16="http://schemas.microsoft.com/office/drawing/2014/main" id="{8AC34C4F-E512-AC71-F0F2-FD367A5FC5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66663" y="4299163"/>
            <a:ext cx="2404248" cy="1520333"/>
          </a:xfrm>
          <a:prstGeom prst="rect">
            <a:avLst/>
          </a:prstGeom>
        </p:spPr>
      </p:pic>
      <p:pic>
        <p:nvPicPr>
          <p:cNvPr id="10" name="Imagem 9" descr="Interface gráfica do usuário, Aplicativo, PowerPoint&#10;&#10;Descrição gerada automaticamente">
            <a:extLst>
              <a:ext uri="{FF2B5EF4-FFF2-40B4-BE49-F238E27FC236}">
                <a16:creationId xmlns:a16="http://schemas.microsoft.com/office/drawing/2014/main" id="{02F85C2E-760E-389E-5563-247C6C06232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66663" y="881359"/>
            <a:ext cx="2404248" cy="1756044"/>
          </a:xfrm>
          <a:prstGeom prst="rect">
            <a:avLst/>
          </a:prstGeom>
        </p:spPr>
      </p:pic>
      <p:pic>
        <p:nvPicPr>
          <p:cNvPr id="12" name="Imagem 11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7A3E9CE5-CE3B-91E1-476F-E7BE2D65EB6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45750" y="881359"/>
            <a:ext cx="2404248" cy="4938137"/>
          </a:xfrm>
          <a:prstGeom prst="rect">
            <a:avLst/>
          </a:prstGeom>
        </p:spPr>
      </p:pic>
      <p:pic>
        <p:nvPicPr>
          <p:cNvPr id="14" name="Imagem 13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87954D1C-247E-A6DD-E907-8C534BE6678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11334" y="881359"/>
            <a:ext cx="2404248" cy="4938137"/>
          </a:xfrm>
          <a:prstGeom prst="rect">
            <a:avLst/>
          </a:prstGeom>
        </p:spPr>
      </p:pic>
      <p:sp>
        <p:nvSpPr>
          <p:cNvPr id="2" name="CaixaDeTexto 1">
            <a:hlinkClick r:id="rId4"/>
            <a:extLst>
              <a:ext uri="{FF2B5EF4-FFF2-40B4-BE49-F238E27FC236}">
                <a16:creationId xmlns:a16="http://schemas.microsoft.com/office/drawing/2014/main" id="{84865FAF-63CA-F94C-8844-00FF3884FA12}"/>
              </a:ext>
            </a:extLst>
          </p:cNvPr>
          <p:cNvSpPr txBox="1"/>
          <p:nvPr/>
        </p:nvSpPr>
        <p:spPr>
          <a:xfrm>
            <a:off x="4700914" y="6134958"/>
            <a:ext cx="26837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b="1" dirty="0">
                <a:solidFill>
                  <a:srgbClr val="0070C0"/>
                </a:solidFill>
                <a:hlinkClick r:id="rId1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Visualizar</a:t>
            </a:r>
            <a:r>
              <a:rPr lang="pt-BR" sz="2800" b="1" dirty="0">
                <a:solidFill>
                  <a:srgbClr val="0070C0"/>
                </a:solidFill>
              </a:rPr>
              <a:t> Planos</a:t>
            </a:r>
          </a:p>
        </p:txBody>
      </p:sp>
    </p:spTree>
    <p:extLst>
      <p:ext uri="{BB962C8B-B14F-4D97-AF65-F5344CB8AC3E}">
        <p14:creationId xmlns:p14="http://schemas.microsoft.com/office/powerpoint/2010/main" val="1406142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A1A31321-12C6-3754-5746-611F169410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Espaço Reservado para Conteúdo 5" descr="Uma imagem contendo Texto&#10;&#10;Descrição gerada automaticamente">
            <a:extLst>
              <a:ext uri="{FF2B5EF4-FFF2-40B4-BE49-F238E27FC236}">
                <a16:creationId xmlns:a16="http://schemas.microsoft.com/office/drawing/2014/main" id="{5BA90D59-7735-11DE-A05F-E60A6C79E6A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1262491" y="511146"/>
            <a:ext cx="1625600" cy="1117600"/>
          </a:xfrm>
        </p:spPr>
      </p:pic>
      <p:pic>
        <p:nvPicPr>
          <p:cNvPr id="8" name="Imagem 7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7A51369C-419D-5C24-8C02-A29C887456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010258" y="2751950"/>
            <a:ext cx="1625600" cy="1168400"/>
          </a:xfrm>
          <a:prstGeom prst="rect">
            <a:avLst/>
          </a:prstGeom>
        </p:spPr>
      </p:pic>
      <p:pic>
        <p:nvPicPr>
          <p:cNvPr id="10" name="Imagem 9" descr="Padrão do plano de fundo, Retângulo&#10;&#10;Descrição gerada automaticamente com confiança média">
            <a:extLst>
              <a:ext uri="{FF2B5EF4-FFF2-40B4-BE49-F238E27FC236}">
                <a16:creationId xmlns:a16="http://schemas.microsoft.com/office/drawing/2014/main" id="{C0A3C2A2-0021-04B0-FDC1-E8D7A875E14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25183" y="3362044"/>
            <a:ext cx="1282700" cy="165100"/>
          </a:xfrm>
          <a:prstGeom prst="rect">
            <a:avLst/>
          </a:prstGeom>
        </p:spPr>
      </p:pic>
      <p:pic>
        <p:nvPicPr>
          <p:cNvPr id="12" name="Imagem 11" descr="Diagrama&#10;&#10;Descrição gerada automaticamente">
            <a:extLst>
              <a:ext uri="{FF2B5EF4-FFF2-40B4-BE49-F238E27FC236}">
                <a16:creationId xmlns:a16="http://schemas.microsoft.com/office/drawing/2014/main" id="{90022304-04CD-F1D6-5176-4C471BCC15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503083" y="2336915"/>
            <a:ext cx="3657600" cy="3289300"/>
          </a:xfrm>
          <a:prstGeom prst="rect">
            <a:avLst/>
          </a:pr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BEBC13D0-5B5D-6F34-2A55-379871B5795B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489222" y="3377751"/>
            <a:ext cx="1244600" cy="114300"/>
          </a:xfrm>
          <a:prstGeom prst="rect">
            <a:avLst/>
          </a:prstGeom>
        </p:spPr>
      </p:pic>
      <p:pic>
        <p:nvPicPr>
          <p:cNvPr id="16" name="Imagem 15" descr="Diagrama&#10;&#10;Descrição gerada automaticamente">
            <a:extLst>
              <a:ext uri="{FF2B5EF4-FFF2-40B4-BE49-F238E27FC236}">
                <a16:creationId xmlns:a16="http://schemas.microsoft.com/office/drawing/2014/main" id="{BB33903B-D0B4-13B6-5EE0-7722A835EE9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21544" y="2362315"/>
            <a:ext cx="3886200" cy="3263900"/>
          </a:xfrm>
          <a:prstGeom prst="rect">
            <a:avLst/>
          </a:prstGeom>
        </p:spPr>
      </p:pic>
      <p:pic>
        <p:nvPicPr>
          <p:cNvPr id="18" name="Imagem 17" descr="Uma imagem contendo Interface gráfica do usuário&#10;&#10;Descrição gerada automaticamente">
            <a:extLst>
              <a:ext uri="{FF2B5EF4-FFF2-40B4-BE49-F238E27FC236}">
                <a16:creationId xmlns:a16="http://schemas.microsoft.com/office/drawing/2014/main" id="{4018844A-5460-F6CD-EF70-68943530014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29735" y="1180534"/>
            <a:ext cx="10806123" cy="2477293"/>
          </a:xfrm>
          <a:prstGeom prst="rect">
            <a:avLst/>
          </a:prstGeom>
        </p:spPr>
      </p:pic>
      <p:pic>
        <p:nvPicPr>
          <p:cNvPr id="20" name="Imagem 19" descr="Uma imagem contendo Texto&#10;&#10;Descrição gerada automaticamente">
            <a:extLst>
              <a:ext uri="{FF2B5EF4-FFF2-40B4-BE49-F238E27FC236}">
                <a16:creationId xmlns:a16="http://schemas.microsoft.com/office/drawing/2014/main" id="{A462D3BD-4E51-C8CB-C9CC-EF505957C70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966887" y="952126"/>
            <a:ext cx="1905000" cy="533400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C3A9A0B3-07E8-BA4E-7D57-0CA26DB65F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02391" y="1218826"/>
            <a:ext cx="609600" cy="114300"/>
          </a:xfrm>
          <a:prstGeom prst="rect">
            <a:avLst/>
          </a:prstGeom>
        </p:spPr>
      </p:pic>
      <p:pic>
        <p:nvPicPr>
          <p:cNvPr id="24" name="Imagem 23" descr="Logotipo&#10;&#10;Descrição gerada automaticamente">
            <a:extLst>
              <a:ext uri="{FF2B5EF4-FFF2-40B4-BE49-F238E27FC236}">
                <a16:creationId xmlns:a16="http://schemas.microsoft.com/office/drawing/2014/main" id="{F10C8E3C-9BB5-B57D-DBD2-E7541E9986D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355583" y="501100"/>
            <a:ext cx="1625600" cy="1054100"/>
          </a:xfrm>
          <a:prstGeom prst="rect">
            <a:avLst/>
          </a:prstGeom>
        </p:spPr>
      </p:pic>
      <p:pic>
        <p:nvPicPr>
          <p:cNvPr id="26" name="Imagem 25">
            <a:extLst>
              <a:ext uri="{FF2B5EF4-FFF2-40B4-BE49-F238E27FC236}">
                <a16:creationId xmlns:a16="http://schemas.microsoft.com/office/drawing/2014/main" id="{F56D8C76-F11D-D03E-E853-4EA25032E623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503083" y="1149974"/>
            <a:ext cx="609600" cy="114300"/>
          </a:xfrm>
          <a:prstGeom prst="rect">
            <a:avLst/>
          </a:prstGeom>
        </p:spPr>
      </p:pic>
      <p:pic>
        <p:nvPicPr>
          <p:cNvPr id="28" name="Imagem 27" descr="Placa vermelha com letras brancas em fundo preto&#10;&#10;Descrição gerada automaticamente com confiança média">
            <a:extLst>
              <a:ext uri="{FF2B5EF4-FFF2-40B4-BE49-F238E27FC236}">
                <a16:creationId xmlns:a16="http://schemas.microsoft.com/office/drawing/2014/main" id="{FA86809B-AC89-B30B-F3D7-E08C03A5520E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831502" y="1088348"/>
            <a:ext cx="1371600" cy="330200"/>
          </a:xfrm>
          <a:prstGeom prst="rect">
            <a:avLst/>
          </a:prstGeom>
        </p:spPr>
      </p:pic>
      <p:pic>
        <p:nvPicPr>
          <p:cNvPr id="30" name="Imagem 29">
            <a:extLst>
              <a:ext uri="{FF2B5EF4-FFF2-40B4-BE49-F238E27FC236}">
                <a16:creationId xmlns:a16="http://schemas.microsoft.com/office/drawing/2014/main" id="{9497F0DF-F88E-4752-270C-CF7CD957D83F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8224083" y="1180534"/>
            <a:ext cx="609600" cy="114300"/>
          </a:xfrm>
          <a:prstGeom prst="rect">
            <a:avLst/>
          </a:prstGeom>
        </p:spPr>
      </p:pic>
      <p:pic>
        <p:nvPicPr>
          <p:cNvPr id="32" name="Imagem 31">
            <a:extLst>
              <a:ext uri="{FF2B5EF4-FFF2-40B4-BE49-F238E27FC236}">
                <a16:creationId xmlns:a16="http://schemas.microsoft.com/office/drawing/2014/main" id="{28F27D8C-26B6-3088-1C50-C269A8D9F3FE}"/>
              </a:ext>
            </a:extLst>
          </p:cNvPr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2139800" y="6162171"/>
            <a:ext cx="7772400" cy="50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752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 descr="Uma imagem contendo Diagrama&#10;&#10;Descrição gerada automaticamente">
            <a:extLst>
              <a:ext uri="{FF2B5EF4-FFF2-40B4-BE49-F238E27FC236}">
                <a16:creationId xmlns:a16="http://schemas.microsoft.com/office/drawing/2014/main" id="{83C69F55-8230-E189-33D4-D39FA75A33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04906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4EAF3F-5EF7-DDC4-EAAD-446809CE4C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6632848B-D672-238F-1BBC-F56784CB56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Imagem 8" descr="Uma imagem contendo Diagrama&#10;&#10;Descrição gerada automaticamente">
            <a:extLst>
              <a:ext uri="{FF2B5EF4-FFF2-40B4-BE49-F238E27FC236}">
                <a16:creationId xmlns:a16="http://schemas.microsoft.com/office/drawing/2014/main" id="{A5D6F53F-5F06-7266-CF6F-A7DB330BB3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522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BA4671E3-3B22-5E44-4419-8D08F5B639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7" name="Tinta 6">
                <a:extLst>
                  <a:ext uri="{FF2B5EF4-FFF2-40B4-BE49-F238E27FC236}">
                    <a16:creationId xmlns:a16="http://schemas.microsoft.com/office/drawing/2014/main" id="{3EA2096B-87B0-7071-D20B-832EB1609FCC}"/>
                  </a:ext>
                </a:extLst>
              </p14:cNvPr>
              <p14:cNvContentPartPr/>
              <p14:nvPr/>
            </p14:nvContentPartPr>
            <p14:xfrm>
              <a:off x="7374814" y="-243730"/>
              <a:ext cx="6480" cy="360"/>
            </p14:xfrm>
          </p:contentPart>
        </mc:Choice>
        <mc:Fallback xmlns="">
          <p:pic>
            <p:nvPicPr>
              <p:cNvPr id="7" name="Tinta 6">
                <a:extLst>
                  <a:ext uri="{FF2B5EF4-FFF2-40B4-BE49-F238E27FC236}">
                    <a16:creationId xmlns:a16="http://schemas.microsoft.com/office/drawing/2014/main" id="{3EA2096B-87B0-7071-D20B-832EB1609FCC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7366174" y="-252370"/>
                <a:ext cx="24120" cy="18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8" name="Tinta 7">
                <a:extLst>
                  <a:ext uri="{FF2B5EF4-FFF2-40B4-BE49-F238E27FC236}">
                    <a16:creationId xmlns:a16="http://schemas.microsoft.com/office/drawing/2014/main" id="{ACACDB72-20B2-F835-AA4C-1ECD415B2E78}"/>
                  </a:ext>
                </a:extLst>
              </p14:cNvPr>
              <p14:cNvContentPartPr/>
              <p14:nvPr/>
            </p14:nvContentPartPr>
            <p14:xfrm>
              <a:off x="2318974" y="-320050"/>
              <a:ext cx="3600" cy="360"/>
            </p14:xfrm>
          </p:contentPart>
        </mc:Choice>
        <mc:Fallback xmlns="">
          <p:pic>
            <p:nvPicPr>
              <p:cNvPr id="8" name="Tinta 7">
                <a:extLst>
                  <a:ext uri="{FF2B5EF4-FFF2-40B4-BE49-F238E27FC236}">
                    <a16:creationId xmlns:a16="http://schemas.microsoft.com/office/drawing/2014/main" id="{ACACDB72-20B2-F835-AA4C-1ECD415B2E78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310334" y="-329050"/>
                <a:ext cx="21240" cy="18000"/>
              </a:xfrm>
              <a:prstGeom prst="rect">
                <a:avLst/>
              </a:prstGeom>
            </p:spPr>
          </p:pic>
        </mc:Fallback>
      </mc:AlternateContent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FE4AD133-4DB0-7083-FC32-C1E3C12F6625}"/>
              </a:ext>
            </a:extLst>
          </p:cNvPr>
          <p:cNvCxnSpPr>
            <a:cxnSpLocks/>
          </p:cNvCxnSpPr>
          <p:nvPr/>
        </p:nvCxnSpPr>
        <p:spPr>
          <a:xfrm>
            <a:off x="1641279" y="6498418"/>
            <a:ext cx="5733535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pic>
        <p:nvPicPr>
          <p:cNvPr id="10" name="Imagem 9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4771E2A3-2362-F0F9-201B-D68D3E7C388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b="6181"/>
          <a:stretch/>
        </p:blipFill>
        <p:spPr>
          <a:xfrm>
            <a:off x="774895" y="76319"/>
            <a:ext cx="10482594" cy="7025051"/>
          </a:xfrm>
          <a:prstGeom prst="rect">
            <a:avLst/>
          </a:prstGeom>
        </p:spPr>
      </p:pic>
      <p:cxnSp>
        <p:nvCxnSpPr>
          <p:cNvPr id="17" name="Conector Reto 16">
            <a:extLst>
              <a:ext uri="{FF2B5EF4-FFF2-40B4-BE49-F238E27FC236}">
                <a16:creationId xmlns:a16="http://schemas.microsoft.com/office/drawing/2014/main" id="{998152E5-086F-B72B-5FCC-F7D94F092AF0}"/>
              </a:ext>
            </a:extLst>
          </p:cNvPr>
          <p:cNvCxnSpPr>
            <a:cxnSpLocks/>
          </p:cNvCxnSpPr>
          <p:nvPr/>
        </p:nvCxnSpPr>
        <p:spPr>
          <a:xfrm>
            <a:off x="8010410" y="3371848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9" name="Conector Reto 18">
            <a:extLst>
              <a:ext uri="{FF2B5EF4-FFF2-40B4-BE49-F238E27FC236}">
                <a16:creationId xmlns:a16="http://schemas.microsoft.com/office/drawing/2014/main" id="{6CD5ADB1-BE96-446E-F98A-47292182E229}"/>
              </a:ext>
            </a:extLst>
          </p:cNvPr>
          <p:cNvCxnSpPr>
            <a:cxnSpLocks/>
          </p:cNvCxnSpPr>
          <p:nvPr/>
        </p:nvCxnSpPr>
        <p:spPr>
          <a:xfrm>
            <a:off x="8010410" y="4470575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6" name="Conector Reto 15">
            <a:extLst>
              <a:ext uri="{FF2B5EF4-FFF2-40B4-BE49-F238E27FC236}">
                <a16:creationId xmlns:a16="http://schemas.microsoft.com/office/drawing/2014/main" id="{1F7878C7-BFFA-800D-5511-2FCA3076C4A9}"/>
              </a:ext>
            </a:extLst>
          </p:cNvPr>
          <p:cNvCxnSpPr>
            <a:cxnSpLocks/>
          </p:cNvCxnSpPr>
          <p:nvPr/>
        </p:nvCxnSpPr>
        <p:spPr>
          <a:xfrm>
            <a:off x="1063103" y="855852"/>
            <a:ext cx="2768926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20" name="Conector Reto 19">
            <a:extLst>
              <a:ext uri="{FF2B5EF4-FFF2-40B4-BE49-F238E27FC236}">
                <a16:creationId xmlns:a16="http://schemas.microsoft.com/office/drawing/2014/main" id="{13784CD2-DC84-AD6D-813E-C274BF9FA42A}"/>
              </a:ext>
            </a:extLst>
          </p:cNvPr>
          <p:cNvCxnSpPr>
            <a:cxnSpLocks/>
          </p:cNvCxnSpPr>
          <p:nvPr/>
        </p:nvCxnSpPr>
        <p:spPr>
          <a:xfrm>
            <a:off x="7996122" y="5768053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1" name="Conector Reto 10">
            <a:extLst>
              <a:ext uri="{FF2B5EF4-FFF2-40B4-BE49-F238E27FC236}">
                <a16:creationId xmlns:a16="http://schemas.microsoft.com/office/drawing/2014/main" id="{F8B9F4B7-522E-D52D-BCA2-7BA9ADFEA6F0}"/>
              </a:ext>
            </a:extLst>
          </p:cNvPr>
          <p:cNvCxnSpPr>
            <a:cxnSpLocks/>
          </p:cNvCxnSpPr>
          <p:nvPr/>
        </p:nvCxnSpPr>
        <p:spPr>
          <a:xfrm>
            <a:off x="7981834" y="6949154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5DFC5BB8-D596-279D-ABFB-921FFB5AF783}"/>
              </a:ext>
            </a:extLst>
          </p:cNvPr>
          <p:cNvCxnSpPr>
            <a:cxnSpLocks/>
          </p:cNvCxnSpPr>
          <p:nvPr/>
        </p:nvCxnSpPr>
        <p:spPr>
          <a:xfrm>
            <a:off x="8034218" y="6149061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6577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E6FB6B93-A416-D739-82D0-F0CCCBEA21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Imagem 2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802E3262-C876-F978-5BE0-5A4BC85CF97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224" y="313802"/>
            <a:ext cx="10926440" cy="6230395"/>
          </a:xfrm>
          <a:prstGeom prst="rect">
            <a:avLst/>
          </a:prstGeom>
        </p:spPr>
      </p:pic>
      <p:cxnSp>
        <p:nvCxnSpPr>
          <p:cNvPr id="9" name="Conector Reto 8">
            <a:extLst>
              <a:ext uri="{FF2B5EF4-FFF2-40B4-BE49-F238E27FC236}">
                <a16:creationId xmlns:a16="http://schemas.microsoft.com/office/drawing/2014/main" id="{98146309-7AA4-4169-0FA8-116019C79AA9}"/>
              </a:ext>
            </a:extLst>
          </p:cNvPr>
          <p:cNvCxnSpPr>
            <a:cxnSpLocks/>
          </p:cNvCxnSpPr>
          <p:nvPr/>
        </p:nvCxnSpPr>
        <p:spPr>
          <a:xfrm>
            <a:off x="8209114" y="1256705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cxnSp>
        <p:nvCxnSpPr>
          <p:cNvPr id="10" name="Conector Reto 9">
            <a:extLst>
              <a:ext uri="{FF2B5EF4-FFF2-40B4-BE49-F238E27FC236}">
                <a16:creationId xmlns:a16="http://schemas.microsoft.com/office/drawing/2014/main" id="{EDE026A2-C463-9542-6182-BC8652CE714E}"/>
              </a:ext>
            </a:extLst>
          </p:cNvPr>
          <p:cNvCxnSpPr>
            <a:cxnSpLocks/>
          </p:cNvCxnSpPr>
          <p:nvPr/>
        </p:nvCxnSpPr>
        <p:spPr>
          <a:xfrm>
            <a:off x="8209114" y="2364152"/>
            <a:ext cx="2772032" cy="0"/>
          </a:xfrm>
          <a:prstGeom prst="line">
            <a:avLst/>
          </a:prstGeom>
          <a:ln w="57150" cap="rnd"/>
        </p:spPr>
        <p:style>
          <a:lnRef idx="3">
            <a:schemeClr val="accent6"/>
          </a:lnRef>
          <a:fillRef idx="0">
            <a:schemeClr val="accent6"/>
          </a:fillRef>
          <a:effectRef idx="2">
            <a:schemeClr val="accent6"/>
          </a:effectRef>
          <a:fontRef idx="minor">
            <a:schemeClr val="tx1"/>
          </a:fontRef>
        </p:style>
      </p:cxnSp>
      <p:sp>
        <p:nvSpPr>
          <p:cNvPr id="13" name="Retângulo 12">
            <a:extLst>
              <a:ext uri="{FF2B5EF4-FFF2-40B4-BE49-F238E27FC236}">
                <a16:creationId xmlns:a16="http://schemas.microsoft.com/office/drawing/2014/main" id="{3B3E4021-FFBD-BF3B-730A-75F5BAC65F2B}"/>
              </a:ext>
            </a:extLst>
          </p:cNvPr>
          <p:cNvSpPr/>
          <p:nvPr/>
        </p:nvSpPr>
        <p:spPr>
          <a:xfrm>
            <a:off x="8389588" y="3161394"/>
            <a:ext cx="3010091" cy="281832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4A1D65C-97EC-6865-5812-8809BD60B13C}"/>
              </a:ext>
            </a:extLst>
          </p:cNvPr>
          <p:cNvSpPr/>
          <p:nvPr/>
        </p:nvSpPr>
        <p:spPr>
          <a:xfrm>
            <a:off x="5770821" y="4996356"/>
            <a:ext cx="1713470" cy="63431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8E45C1E1-5F4E-8C48-7231-810F0A886AAA}"/>
              </a:ext>
            </a:extLst>
          </p:cNvPr>
          <p:cNvSpPr/>
          <p:nvPr/>
        </p:nvSpPr>
        <p:spPr>
          <a:xfrm>
            <a:off x="3363392" y="4984326"/>
            <a:ext cx="1713470" cy="63431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8B1E514C-3FB1-0D15-8DDC-702F640A8878}"/>
              </a:ext>
            </a:extLst>
          </p:cNvPr>
          <p:cNvSpPr/>
          <p:nvPr/>
        </p:nvSpPr>
        <p:spPr>
          <a:xfrm>
            <a:off x="926432" y="4984326"/>
            <a:ext cx="1713470" cy="634314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F37561F6-1D07-4C8B-181D-74B8C4DB692C}"/>
              </a:ext>
            </a:extLst>
          </p:cNvPr>
          <p:cNvSpPr/>
          <p:nvPr/>
        </p:nvSpPr>
        <p:spPr>
          <a:xfrm>
            <a:off x="926432" y="1070918"/>
            <a:ext cx="6906017" cy="2818328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131965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D9C75164-0B8F-F702-E4B5-5542A3E9F5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7" name="Imagem 6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64F45001-7D13-2D61-991F-B0FF881F1A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Retângulo 7">
            <a:extLst>
              <a:ext uri="{FF2B5EF4-FFF2-40B4-BE49-F238E27FC236}">
                <a16:creationId xmlns:a16="http://schemas.microsoft.com/office/drawing/2014/main" id="{A96C5586-C231-38F9-C287-81D9EDAB57E4}"/>
              </a:ext>
            </a:extLst>
          </p:cNvPr>
          <p:cNvSpPr/>
          <p:nvPr/>
        </p:nvSpPr>
        <p:spPr>
          <a:xfrm>
            <a:off x="1816442" y="2619631"/>
            <a:ext cx="9156357" cy="66726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718AC9AA-FA51-E3D0-D0D8-5EEF98BA1E7F}"/>
              </a:ext>
            </a:extLst>
          </p:cNvPr>
          <p:cNvSpPr/>
          <p:nvPr/>
        </p:nvSpPr>
        <p:spPr>
          <a:xfrm>
            <a:off x="9774195" y="642550"/>
            <a:ext cx="1198604" cy="51898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A7B7391D-14BE-931B-1FA2-154B4E5A9012}"/>
              </a:ext>
            </a:extLst>
          </p:cNvPr>
          <p:cNvSpPr/>
          <p:nvPr/>
        </p:nvSpPr>
        <p:spPr>
          <a:xfrm>
            <a:off x="1816442" y="1981199"/>
            <a:ext cx="1643450" cy="518985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501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223240-6BF6-EC9F-60E5-D65F3DCECD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D1BC6AEE-9453-8037-A378-7AA2D12748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Espaço Reservado para Conteúdo 5" descr="Tela de computador com texto preto sobre fundo branco&#10;&#10;Descrição gerada automaticamente">
            <a:extLst>
              <a:ext uri="{FF2B5EF4-FFF2-40B4-BE49-F238E27FC236}">
                <a16:creationId xmlns:a16="http://schemas.microsoft.com/office/drawing/2014/main" id="{ACB7E611-1133-80CE-B1F9-FD5AB2F5072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24061"/>
            <a:ext cx="12192000" cy="6858000"/>
          </a:xfrm>
        </p:spPr>
      </p:pic>
      <p:pic>
        <p:nvPicPr>
          <p:cNvPr id="8" name="Imagem 7" descr="Texto, Aplicativo&#10;&#10;Descrição gerada automaticamente">
            <a:extLst>
              <a:ext uri="{FF2B5EF4-FFF2-40B4-BE49-F238E27FC236}">
                <a16:creationId xmlns:a16="http://schemas.microsoft.com/office/drawing/2014/main" id="{0EDD5544-F36C-E748-612E-54D04A00EA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3679" y="882650"/>
            <a:ext cx="2159000" cy="5092700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A41606B3-82F8-9E0C-159B-F4078A9A638B}"/>
              </a:ext>
            </a:extLst>
          </p:cNvPr>
          <p:cNvSpPr/>
          <p:nvPr/>
        </p:nvSpPr>
        <p:spPr>
          <a:xfrm>
            <a:off x="1701115" y="2208213"/>
            <a:ext cx="1845274" cy="398252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9153F2C5-8AE2-15EE-5ABA-4545079AABE1}"/>
              </a:ext>
            </a:extLst>
          </p:cNvPr>
          <p:cNvSpPr/>
          <p:nvPr/>
        </p:nvSpPr>
        <p:spPr>
          <a:xfrm>
            <a:off x="3744441" y="2208213"/>
            <a:ext cx="1334186" cy="398252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95D49E91-0731-D567-9539-77A6FFB8658E}"/>
              </a:ext>
            </a:extLst>
          </p:cNvPr>
          <p:cNvSpPr/>
          <p:nvPr/>
        </p:nvSpPr>
        <p:spPr>
          <a:xfrm>
            <a:off x="5783309" y="2208213"/>
            <a:ext cx="741060" cy="398252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4" name="Retângulo 13">
            <a:extLst>
              <a:ext uri="{FF2B5EF4-FFF2-40B4-BE49-F238E27FC236}">
                <a16:creationId xmlns:a16="http://schemas.microsoft.com/office/drawing/2014/main" id="{CAD2FAD2-2A78-5D4F-109C-60EE51F104A2}"/>
              </a:ext>
            </a:extLst>
          </p:cNvPr>
          <p:cNvSpPr/>
          <p:nvPr/>
        </p:nvSpPr>
        <p:spPr>
          <a:xfrm>
            <a:off x="8215703" y="2218382"/>
            <a:ext cx="2670599" cy="3982522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8587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4" grpId="0" animBg="1"/>
      <p:bldP spid="1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Espaço Reservado para Conteúdo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24170D6E-EAD9-CA40-968A-BBA1819C6A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6" name="Imagem 5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82F67550-2E9D-F24E-B6ED-575C4C26C7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996" y="862656"/>
            <a:ext cx="10658007" cy="5365255"/>
          </a:xfrm>
          <a:prstGeom prst="rect">
            <a:avLst/>
          </a:prstGeom>
        </p:spPr>
      </p:pic>
      <p:sp>
        <p:nvSpPr>
          <p:cNvPr id="7" name="Quadro 6">
            <a:extLst>
              <a:ext uri="{FF2B5EF4-FFF2-40B4-BE49-F238E27FC236}">
                <a16:creationId xmlns:a16="http://schemas.microsoft.com/office/drawing/2014/main" id="{06ED08B5-7841-8644-84B6-126FECB736CD}"/>
              </a:ext>
            </a:extLst>
          </p:cNvPr>
          <p:cNvSpPr/>
          <p:nvPr/>
        </p:nvSpPr>
        <p:spPr>
          <a:xfrm>
            <a:off x="5066674" y="1255776"/>
            <a:ext cx="2016877" cy="797876"/>
          </a:xfrm>
          <a:prstGeom prst="fram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0" name="Quadro 9">
            <a:extLst>
              <a:ext uri="{FF2B5EF4-FFF2-40B4-BE49-F238E27FC236}">
                <a16:creationId xmlns:a16="http://schemas.microsoft.com/office/drawing/2014/main" id="{E1270D8C-EA19-A149-9A0D-4C997FA64ED4}"/>
              </a:ext>
            </a:extLst>
          </p:cNvPr>
          <p:cNvSpPr/>
          <p:nvPr/>
        </p:nvSpPr>
        <p:spPr>
          <a:xfrm>
            <a:off x="765472" y="3145536"/>
            <a:ext cx="10658007" cy="707136"/>
          </a:xfrm>
          <a:prstGeom prst="fram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364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 descr="Padrão do plano de fundo&#10;&#10;Descrição gerada automaticamente com confiança baixa">
            <a:extLst>
              <a:ext uri="{FF2B5EF4-FFF2-40B4-BE49-F238E27FC236}">
                <a16:creationId xmlns:a16="http://schemas.microsoft.com/office/drawing/2014/main" id="{99001811-11F5-41B9-7AF1-F87D22895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5" name="Imagem 14" descr="Tela de um aparelho celular&#10;&#10;Descrição gerada automaticamente">
            <a:extLst>
              <a:ext uri="{FF2B5EF4-FFF2-40B4-BE49-F238E27FC236}">
                <a16:creationId xmlns:a16="http://schemas.microsoft.com/office/drawing/2014/main" id="{0A43B306-1182-0865-D3FA-B2EA745ECBD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3374" y="-282400"/>
            <a:ext cx="5758234" cy="7094399"/>
          </a:xfrm>
          <a:prstGeom prst="rect">
            <a:avLst/>
          </a:prstGeom>
        </p:spPr>
      </p:pic>
      <p:pic>
        <p:nvPicPr>
          <p:cNvPr id="2" name="Imagem 1">
            <a:extLst>
              <a:ext uri="{FF2B5EF4-FFF2-40B4-BE49-F238E27FC236}">
                <a16:creationId xmlns:a16="http://schemas.microsoft.com/office/drawing/2014/main" id="{6BB5661A-D714-84BF-D861-3F7882985EE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63352" b="17718"/>
          <a:stretch/>
        </p:blipFill>
        <p:spPr>
          <a:xfrm>
            <a:off x="917919" y="233148"/>
            <a:ext cx="1801219" cy="376194"/>
          </a:xfrm>
          <a:prstGeom prst="rect">
            <a:avLst/>
          </a:prstGeom>
        </p:spPr>
      </p:pic>
      <p:pic>
        <p:nvPicPr>
          <p:cNvPr id="3" name="Imagem 2">
            <a:extLst>
              <a:ext uri="{FF2B5EF4-FFF2-40B4-BE49-F238E27FC236}">
                <a16:creationId xmlns:a16="http://schemas.microsoft.com/office/drawing/2014/main" id="{AC288DFA-316B-1961-8989-F5E65761FEE6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r="38157" b="8024"/>
          <a:stretch/>
        </p:blipFill>
        <p:spPr>
          <a:xfrm>
            <a:off x="922419" y="716533"/>
            <a:ext cx="4819663" cy="403200"/>
          </a:xfrm>
          <a:prstGeom prst="rect">
            <a:avLst/>
          </a:prstGeom>
        </p:spPr>
      </p:pic>
      <p:pic>
        <p:nvPicPr>
          <p:cNvPr id="5" name="Imagem 4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84B4ED92-879E-E4AF-0560-A524546B1C6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76007" y="2008212"/>
            <a:ext cx="2900775" cy="2841576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3F076635-4C05-36F5-248F-6CCC01B936C7}"/>
              </a:ext>
            </a:extLst>
          </p:cNvPr>
          <p:cNvSpPr txBox="1"/>
          <p:nvPr/>
        </p:nvSpPr>
        <p:spPr>
          <a:xfrm>
            <a:off x="2779285" y="228113"/>
            <a:ext cx="46973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dirty="0">
                <a:solidFill>
                  <a:srgbClr val="92D050"/>
                </a:solidFill>
              </a:rPr>
              <a:t>ESTOQUE E DEMANDA DE COMPRA</a:t>
            </a:r>
          </a:p>
        </p:txBody>
      </p:sp>
      <p:pic>
        <p:nvPicPr>
          <p:cNvPr id="7" name="Imagem 6" descr="Interface gráfica do usuário, Texto, Aplicativo, chat ou mensagem de texto&#10;&#10;Descrição gerada automaticamente">
            <a:extLst>
              <a:ext uri="{FF2B5EF4-FFF2-40B4-BE49-F238E27FC236}">
                <a16:creationId xmlns:a16="http://schemas.microsoft.com/office/drawing/2014/main" id="{8FAD606F-D38D-FEE0-47C1-C572AF35502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76337" y="1693822"/>
            <a:ext cx="4629812" cy="4535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4177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 tmFilter="0, 0; .2, .5; .8, .5; 1, 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250" autoRev="1" fill="hold"/>
                                        <p:tgtEl>
                                          <p:spTgt spid="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22728</TotalTime>
  <Words>1443</Words>
  <Application>Microsoft Macintosh PowerPoint</Application>
  <PresentationFormat>Widescreen</PresentationFormat>
  <Paragraphs>150</Paragraphs>
  <Slides>26</Slides>
  <Notes>23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26</vt:i4>
      </vt:variant>
    </vt:vector>
  </HeadingPairs>
  <TitlesOfParts>
    <vt:vector size="30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Nave Estúdio Criativo</dc:creator>
  <cp:lastModifiedBy>David Gosain</cp:lastModifiedBy>
  <cp:revision>53</cp:revision>
  <cp:lastPrinted>2024-07-24T13:36:59Z</cp:lastPrinted>
  <dcterms:created xsi:type="dcterms:W3CDTF">2023-02-14T15:39:00Z</dcterms:created>
  <dcterms:modified xsi:type="dcterms:W3CDTF">2025-04-14T16:29:40Z</dcterms:modified>
</cp:coreProperties>
</file>